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08"/>
  </p:notesMasterIdLst>
  <p:sldIdLst>
    <p:sldId id="256" r:id="rId2"/>
    <p:sldId id="258" r:id="rId3"/>
    <p:sldId id="426" r:id="rId4"/>
    <p:sldId id="307" r:id="rId5"/>
    <p:sldId id="427" r:id="rId6"/>
    <p:sldId id="322" r:id="rId7"/>
    <p:sldId id="277" r:id="rId8"/>
    <p:sldId id="323" r:id="rId9"/>
    <p:sldId id="435" r:id="rId10"/>
    <p:sldId id="437" r:id="rId11"/>
    <p:sldId id="439" r:id="rId12"/>
    <p:sldId id="438" r:id="rId13"/>
    <p:sldId id="436" r:id="rId14"/>
    <p:sldId id="440" r:id="rId15"/>
    <p:sldId id="324" r:id="rId16"/>
    <p:sldId id="325" r:id="rId17"/>
    <p:sldId id="334" r:id="rId18"/>
    <p:sldId id="326" r:id="rId19"/>
    <p:sldId id="336" r:id="rId20"/>
    <p:sldId id="335" r:id="rId21"/>
    <p:sldId id="328" r:id="rId22"/>
    <p:sldId id="329" r:id="rId23"/>
    <p:sldId id="330" r:id="rId24"/>
    <p:sldId id="399" r:id="rId25"/>
    <p:sldId id="400" r:id="rId26"/>
    <p:sldId id="401" r:id="rId27"/>
    <p:sldId id="402" r:id="rId28"/>
    <p:sldId id="398" r:id="rId29"/>
    <p:sldId id="403" r:id="rId30"/>
    <p:sldId id="404" r:id="rId31"/>
    <p:sldId id="405" r:id="rId32"/>
    <p:sldId id="386" r:id="rId33"/>
    <p:sldId id="387" r:id="rId34"/>
    <p:sldId id="389" r:id="rId35"/>
    <p:sldId id="390" r:id="rId36"/>
    <p:sldId id="391" r:id="rId37"/>
    <p:sldId id="388" r:id="rId38"/>
    <p:sldId id="395" r:id="rId39"/>
    <p:sldId id="392" r:id="rId40"/>
    <p:sldId id="394" r:id="rId41"/>
    <p:sldId id="393" r:id="rId42"/>
    <p:sldId id="396" r:id="rId43"/>
    <p:sldId id="434" r:id="rId44"/>
    <p:sldId id="321" r:id="rId45"/>
    <p:sldId id="308" r:id="rId46"/>
    <p:sldId id="337" r:id="rId47"/>
    <p:sldId id="441" r:id="rId48"/>
    <p:sldId id="442" r:id="rId49"/>
    <p:sldId id="443" r:id="rId50"/>
    <p:sldId id="338" r:id="rId51"/>
    <p:sldId id="340" r:id="rId52"/>
    <p:sldId id="341" r:id="rId53"/>
    <p:sldId id="342" r:id="rId54"/>
    <p:sldId id="339" r:id="rId55"/>
    <p:sldId id="260" r:id="rId56"/>
    <p:sldId id="310" r:id="rId57"/>
    <p:sldId id="381" r:id="rId58"/>
    <p:sldId id="383" r:id="rId59"/>
    <p:sldId id="384" r:id="rId60"/>
    <p:sldId id="382" r:id="rId61"/>
    <p:sldId id="377" r:id="rId62"/>
    <p:sldId id="378" r:id="rId63"/>
    <p:sldId id="433" r:id="rId64"/>
    <p:sldId id="379" r:id="rId65"/>
    <p:sldId id="444" r:id="rId66"/>
    <p:sldId id="446" r:id="rId67"/>
    <p:sldId id="447" r:id="rId68"/>
    <p:sldId id="448" r:id="rId69"/>
    <p:sldId id="450" r:id="rId70"/>
    <p:sldId id="327" r:id="rId71"/>
    <p:sldId id="449" r:id="rId72"/>
    <p:sldId id="451" r:id="rId73"/>
    <p:sldId id="453" r:id="rId74"/>
    <p:sldId id="454" r:id="rId75"/>
    <p:sldId id="452" r:id="rId76"/>
    <p:sldId id="455" r:id="rId77"/>
    <p:sldId id="456" r:id="rId78"/>
    <p:sldId id="457" r:id="rId79"/>
    <p:sldId id="458" r:id="rId80"/>
    <p:sldId id="459" r:id="rId81"/>
    <p:sldId id="464" r:id="rId82"/>
    <p:sldId id="380" r:id="rId83"/>
    <p:sldId id="397" r:id="rId84"/>
    <p:sldId id="309" r:id="rId85"/>
    <p:sldId id="311" r:id="rId86"/>
    <p:sldId id="445" r:id="rId87"/>
    <p:sldId id="460" r:id="rId88"/>
    <p:sldId id="461" r:id="rId89"/>
    <p:sldId id="462" r:id="rId90"/>
    <p:sldId id="463" r:id="rId91"/>
    <p:sldId id="591" r:id="rId92"/>
    <p:sldId id="592" r:id="rId93"/>
    <p:sldId id="594" r:id="rId94"/>
    <p:sldId id="596" r:id="rId95"/>
    <p:sldId id="598" r:id="rId96"/>
    <p:sldId id="601" r:id="rId97"/>
    <p:sldId id="602" r:id="rId98"/>
    <p:sldId id="603" r:id="rId99"/>
    <p:sldId id="605" r:id="rId100"/>
    <p:sldId id="607" r:id="rId101"/>
    <p:sldId id="609" r:id="rId102"/>
    <p:sldId id="611" r:id="rId103"/>
    <p:sldId id="614" r:id="rId104"/>
    <p:sldId id="615" r:id="rId105"/>
    <p:sldId id="617" r:id="rId106"/>
    <p:sldId id="618" r:id="rId107"/>
  </p:sldIdLst>
  <p:sldSz cx="9144000" cy="5143500" type="screen16x9"/>
  <p:notesSz cx="6858000" cy="9144000"/>
  <p:embeddedFontLst>
    <p:embeddedFont>
      <p:font typeface="Archivo Black" panose="020B0604020202020204" charset="0"/>
      <p:regular r:id="rId109"/>
    </p:embeddedFont>
    <p:embeddedFont>
      <p:font typeface="Barlow" panose="00000500000000000000" pitchFamily="2" charset="0"/>
      <p:regular r:id="rId110"/>
      <p:bold r:id="rId111"/>
      <p:italic r:id="rId112"/>
      <p:boldItalic r:id="rId113"/>
    </p:embeddedFont>
    <p:embeddedFont>
      <p:font typeface="Barlow Black" panose="00000A00000000000000" pitchFamily="2" charset="0"/>
      <p:bold r:id="rId114"/>
      <p:boldItalic r:id="rId115"/>
    </p:embeddedFont>
    <p:embeddedFont>
      <p:font typeface="Barlow ExtraBold" panose="00000900000000000000" pitchFamily="2" charset="0"/>
      <p:bold r:id="rId116"/>
      <p:boldItalic r:id="rId117"/>
    </p:embeddedFont>
    <p:embeddedFont>
      <p:font typeface="Barlow Medium" panose="00000600000000000000" pitchFamily="2" charset="0"/>
      <p:regular r:id="rId118"/>
      <p:bold r:id="rId119"/>
      <p:italic r:id="rId120"/>
      <p:boldItalic r:id="rId121"/>
    </p:embeddedFont>
    <p:embeddedFont>
      <p:font typeface="Century" panose="02040604050505020304" pitchFamily="18" charset="0"/>
      <p:regular r:id="rId122"/>
    </p:embeddedFont>
    <p:embeddedFont>
      <p:font typeface="Consolas" panose="020B0609020204030204" pitchFamily="49" charset="0"/>
      <p:regular r:id="rId123"/>
      <p:bold r:id="rId124"/>
      <p:italic r:id="rId125"/>
      <p:boldItalic r:id="rId126"/>
    </p:embeddedFont>
    <p:embeddedFont>
      <p:font typeface="Montserrat" panose="00000500000000000000" pitchFamily="2" charset="0"/>
      <p:regular r:id="rId127"/>
      <p:bold r:id="rId128"/>
      <p:italic r:id="rId129"/>
      <p:boldItalic r:id="rId130"/>
    </p:embeddedFont>
    <p:embeddedFont>
      <p:font typeface="Open Sans" panose="020B0606030504020204" pitchFamily="34" charset="0"/>
      <p:regular r:id="rId131"/>
      <p:bold r:id="rId132"/>
      <p:italic r:id="rId133"/>
      <p:boldItalic r:id="rId134"/>
    </p:embeddedFont>
    <p:embeddedFont>
      <p:font typeface="Poppins" panose="00000500000000000000" pitchFamily="2" charset="0"/>
      <p:regular r:id="rId135"/>
      <p:bold r:id="rId136"/>
      <p:italic r:id="rId137"/>
      <p:boldItalic r:id="rId138"/>
    </p:embeddedFont>
    <p:embeddedFont>
      <p:font typeface="Poppins Bold" panose="00000800000000000000" pitchFamily="2" charset="0"/>
      <p:bold r:id="rId139"/>
    </p:embeddedFont>
    <p:embeddedFont>
      <p:font typeface="Roboto" panose="02000000000000000000" pitchFamily="2" charset="0"/>
      <p:regular r:id="rId140"/>
      <p:bold r:id="rId141"/>
      <p:italic r:id="rId142"/>
      <p:boldItalic r:id="rId143"/>
    </p:embeddedFont>
    <p:embeddedFont>
      <p:font typeface="Segoe UI" panose="020B0502040204020203" pitchFamily="34" charset="0"/>
      <p:regular r:id="rId144"/>
      <p:bold r:id="rId145"/>
      <p:italic r:id="rId146"/>
      <p:boldItalic r:id="rId1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69B6D-B65D-46EC-8788-012BD8333181}">
  <a:tblStyle styleId="{6CB69B6D-B65D-46EC-8788-012BD83331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3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0.fntdata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134" Type="http://schemas.openxmlformats.org/officeDocument/2006/relationships/font" Target="fonts/font26.fntdata"/><Relationship Id="rId139" Type="http://schemas.openxmlformats.org/officeDocument/2006/relationships/font" Target="fonts/font3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6.fntdata"/><Relationship Id="rId129" Type="http://schemas.openxmlformats.org/officeDocument/2006/relationships/font" Target="fonts/font2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32.fntdata"/><Relationship Id="rId145" Type="http://schemas.openxmlformats.org/officeDocument/2006/relationships/font" Target="fonts/font3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2.fntdata"/><Relationship Id="rId135" Type="http://schemas.openxmlformats.org/officeDocument/2006/relationships/font" Target="fonts/font27.fntdata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font" Target="fonts/font17.fntdata"/><Relationship Id="rId141" Type="http://schemas.openxmlformats.org/officeDocument/2006/relationships/font" Target="fonts/font33.fntdata"/><Relationship Id="rId146" Type="http://schemas.openxmlformats.org/officeDocument/2006/relationships/font" Target="fonts/font3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131" Type="http://schemas.openxmlformats.org/officeDocument/2006/relationships/font" Target="fonts/font23.fntdata"/><Relationship Id="rId136" Type="http://schemas.openxmlformats.org/officeDocument/2006/relationships/font" Target="fonts/font2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8.fntdata"/><Relationship Id="rId147" Type="http://schemas.openxmlformats.org/officeDocument/2006/relationships/font" Target="fonts/font3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142" Type="http://schemas.openxmlformats.org/officeDocument/2006/relationships/font" Target="fonts/font3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137" Type="http://schemas.openxmlformats.org/officeDocument/2006/relationships/font" Target="fonts/font2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32" Type="http://schemas.openxmlformats.org/officeDocument/2006/relationships/font" Target="fonts/font2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143" Type="http://schemas.openxmlformats.org/officeDocument/2006/relationships/font" Target="fonts/font35.fntdata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33" Type="http://schemas.openxmlformats.org/officeDocument/2006/relationships/font" Target="fonts/font2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44" Type="http://schemas.openxmlformats.org/officeDocument/2006/relationships/font" Target="fonts/font36.fntdata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2DD44-0902-45A3-B447-5EE0A38F01C7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C402580-9516-4190-9C9D-DA8AEA6475E7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dirty="0"/>
            <a:t>Database</a:t>
          </a:r>
        </a:p>
      </dgm:t>
    </dgm:pt>
    <dgm:pt modelId="{C8225CEA-B4F4-489D-AEEE-81D3CC9E62A9}" type="parTrans" cxnId="{A1635BB8-AE9D-4A1A-BCCF-684310E2A799}">
      <dgm:prSet/>
      <dgm:spPr/>
      <dgm:t>
        <a:bodyPr/>
        <a:lstStyle/>
        <a:p>
          <a:endParaRPr lang="en-IN"/>
        </a:p>
      </dgm:t>
    </dgm:pt>
    <dgm:pt modelId="{98039D67-A576-4B01-BD00-C76214D27805}" type="sibTrans" cxnId="{A1635BB8-AE9D-4A1A-BCCF-684310E2A799}">
      <dgm:prSet/>
      <dgm:spPr/>
      <dgm:t>
        <a:bodyPr/>
        <a:lstStyle/>
        <a:p>
          <a:endParaRPr lang="en-IN"/>
        </a:p>
      </dgm:t>
    </dgm:pt>
    <dgm:pt modelId="{7F3F3070-A339-4FDB-A1C2-13CDD814E49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dirty="0"/>
            <a:t>Storage</a:t>
          </a:r>
        </a:p>
      </dgm:t>
    </dgm:pt>
    <dgm:pt modelId="{52DA388E-9306-469C-A0EE-52B2C2C52715}" type="parTrans" cxnId="{91DA401A-69A5-4715-A31F-CDFF903DB5BE}">
      <dgm:prSet/>
      <dgm:spPr/>
      <dgm:t>
        <a:bodyPr/>
        <a:lstStyle/>
        <a:p>
          <a:endParaRPr lang="en-IN"/>
        </a:p>
      </dgm:t>
    </dgm:pt>
    <dgm:pt modelId="{05C36BB5-5D88-4CEA-B494-5BB4FD0E56A8}" type="sibTrans" cxnId="{91DA401A-69A5-4715-A31F-CDFF903DB5BE}">
      <dgm:prSet/>
      <dgm:spPr/>
      <dgm:t>
        <a:bodyPr/>
        <a:lstStyle/>
        <a:p>
          <a:endParaRPr lang="en-IN"/>
        </a:p>
      </dgm:t>
    </dgm:pt>
    <dgm:pt modelId="{B99ED2B7-4A9C-48FD-9402-E78FBE310A32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dirty="0"/>
            <a:t>Query</a:t>
          </a:r>
        </a:p>
      </dgm:t>
    </dgm:pt>
    <dgm:pt modelId="{B30FE789-9957-4DDD-90B3-1AA75730B209}" type="parTrans" cxnId="{5F6ED49B-32C5-4043-9D6B-BCE50076D59E}">
      <dgm:prSet/>
      <dgm:spPr/>
      <dgm:t>
        <a:bodyPr/>
        <a:lstStyle/>
        <a:p>
          <a:endParaRPr lang="en-IN"/>
        </a:p>
      </dgm:t>
    </dgm:pt>
    <dgm:pt modelId="{C9158C75-397F-47FA-8877-4CA28B65BCC8}" type="sibTrans" cxnId="{5F6ED49B-32C5-4043-9D6B-BCE50076D59E}">
      <dgm:prSet/>
      <dgm:spPr/>
      <dgm:t>
        <a:bodyPr/>
        <a:lstStyle/>
        <a:p>
          <a:endParaRPr lang="en-IN"/>
        </a:p>
      </dgm:t>
    </dgm:pt>
    <dgm:pt modelId="{57860F80-23F2-4F1F-977C-B2CF239FC715}" type="pres">
      <dgm:prSet presAssocID="{5BF2DD44-0902-45A3-B447-5EE0A38F01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644CFCC-7860-4199-BE7B-3028129C35F2}" type="pres">
      <dgm:prSet presAssocID="{8C402580-9516-4190-9C9D-DA8AEA6475E7}" presName="hierRoot1" presStyleCnt="0">
        <dgm:presLayoutVars>
          <dgm:hierBranch val="init"/>
        </dgm:presLayoutVars>
      </dgm:prSet>
      <dgm:spPr/>
    </dgm:pt>
    <dgm:pt modelId="{C17E97FD-F564-4CAC-AAE2-22F4E4B819A7}" type="pres">
      <dgm:prSet presAssocID="{8C402580-9516-4190-9C9D-DA8AEA6475E7}" presName="rootComposite1" presStyleCnt="0"/>
      <dgm:spPr/>
    </dgm:pt>
    <dgm:pt modelId="{652EB4D9-53AC-42EF-BA22-35E469B788BB}" type="pres">
      <dgm:prSet presAssocID="{8C402580-9516-4190-9C9D-DA8AEA6475E7}" presName="rootText1" presStyleLbl="node0" presStyleIdx="0" presStyleCnt="1">
        <dgm:presLayoutVars>
          <dgm:chPref val="3"/>
        </dgm:presLayoutVars>
      </dgm:prSet>
      <dgm:spPr/>
    </dgm:pt>
    <dgm:pt modelId="{B8226508-E29E-479B-838E-57B59608E81C}" type="pres">
      <dgm:prSet presAssocID="{8C402580-9516-4190-9C9D-DA8AEA6475E7}" presName="rootConnector1" presStyleLbl="node1" presStyleIdx="0" presStyleCnt="0"/>
      <dgm:spPr/>
    </dgm:pt>
    <dgm:pt modelId="{4423ACE8-138E-44A0-B892-21DD21116AF3}" type="pres">
      <dgm:prSet presAssocID="{8C402580-9516-4190-9C9D-DA8AEA6475E7}" presName="hierChild2" presStyleCnt="0"/>
      <dgm:spPr/>
    </dgm:pt>
    <dgm:pt modelId="{89CD90AA-0F9E-43B8-9A8E-AB6C25E52D5E}" type="pres">
      <dgm:prSet presAssocID="{52DA388E-9306-469C-A0EE-52B2C2C52715}" presName="Name37" presStyleLbl="parChTrans1D2" presStyleIdx="0" presStyleCnt="2"/>
      <dgm:spPr/>
    </dgm:pt>
    <dgm:pt modelId="{3FE98EFC-A0C5-471B-B6BD-9B26724DB6A5}" type="pres">
      <dgm:prSet presAssocID="{7F3F3070-A339-4FDB-A1C2-13CDD814E49A}" presName="hierRoot2" presStyleCnt="0">
        <dgm:presLayoutVars>
          <dgm:hierBranch val="init"/>
        </dgm:presLayoutVars>
      </dgm:prSet>
      <dgm:spPr/>
    </dgm:pt>
    <dgm:pt modelId="{0DCB0C3F-9A4A-4289-BEE1-E7E47AFEFFEA}" type="pres">
      <dgm:prSet presAssocID="{7F3F3070-A339-4FDB-A1C2-13CDD814E49A}" presName="rootComposite" presStyleCnt="0"/>
      <dgm:spPr/>
    </dgm:pt>
    <dgm:pt modelId="{92334390-A006-4C1C-953E-EED4A93D901A}" type="pres">
      <dgm:prSet presAssocID="{7F3F3070-A339-4FDB-A1C2-13CDD814E49A}" presName="rootText" presStyleLbl="node2" presStyleIdx="0" presStyleCnt="2">
        <dgm:presLayoutVars>
          <dgm:chPref val="3"/>
        </dgm:presLayoutVars>
      </dgm:prSet>
      <dgm:spPr/>
    </dgm:pt>
    <dgm:pt modelId="{7BAAC4A8-7BA6-4279-9AFD-DB2677758DC5}" type="pres">
      <dgm:prSet presAssocID="{7F3F3070-A339-4FDB-A1C2-13CDD814E49A}" presName="rootConnector" presStyleLbl="node2" presStyleIdx="0" presStyleCnt="2"/>
      <dgm:spPr/>
    </dgm:pt>
    <dgm:pt modelId="{61FB6E0D-FD25-4EB7-A460-000332F6F785}" type="pres">
      <dgm:prSet presAssocID="{7F3F3070-A339-4FDB-A1C2-13CDD814E49A}" presName="hierChild4" presStyleCnt="0"/>
      <dgm:spPr/>
    </dgm:pt>
    <dgm:pt modelId="{22CE2986-0137-4D78-A70A-EEBAFC2134BC}" type="pres">
      <dgm:prSet presAssocID="{7F3F3070-A339-4FDB-A1C2-13CDD814E49A}" presName="hierChild5" presStyleCnt="0"/>
      <dgm:spPr/>
    </dgm:pt>
    <dgm:pt modelId="{2F41612D-F62B-4987-8CAC-051406A4416D}" type="pres">
      <dgm:prSet presAssocID="{B30FE789-9957-4DDD-90B3-1AA75730B209}" presName="Name37" presStyleLbl="parChTrans1D2" presStyleIdx="1" presStyleCnt="2"/>
      <dgm:spPr/>
    </dgm:pt>
    <dgm:pt modelId="{08CF6AD1-FBB8-4F4B-9632-1DB22D35336B}" type="pres">
      <dgm:prSet presAssocID="{B99ED2B7-4A9C-48FD-9402-E78FBE310A32}" presName="hierRoot2" presStyleCnt="0">
        <dgm:presLayoutVars>
          <dgm:hierBranch val="init"/>
        </dgm:presLayoutVars>
      </dgm:prSet>
      <dgm:spPr/>
    </dgm:pt>
    <dgm:pt modelId="{EEE33126-7910-4F70-865F-C3832F046C65}" type="pres">
      <dgm:prSet presAssocID="{B99ED2B7-4A9C-48FD-9402-E78FBE310A32}" presName="rootComposite" presStyleCnt="0"/>
      <dgm:spPr/>
    </dgm:pt>
    <dgm:pt modelId="{A058E829-A88D-4B8E-BDB6-14B518E62B41}" type="pres">
      <dgm:prSet presAssocID="{B99ED2B7-4A9C-48FD-9402-E78FBE310A32}" presName="rootText" presStyleLbl="node2" presStyleIdx="1" presStyleCnt="2">
        <dgm:presLayoutVars>
          <dgm:chPref val="3"/>
        </dgm:presLayoutVars>
      </dgm:prSet>
      <dgm:spPr/>
    </dgm:pt>
    <dgm:pt modelId="{18AD2A2B-8820-4B7C-8759-02F7E8B38136}" type="pres">
      <dgm:prSet presAssocID="{B99ED2B7-4A9C-48FD-9402-E78FBE310A32}" presName="rootConnector" presStyleLbl="node2" presStyleIdx="1" presStyleCnt="2"/>
      <dgm:spPr/>
    </dgm:pt>
    <dgm:pt modelId="{C82D44D4-8AF8-4D55-87A9-36644E4198C0}" type="pres">
      <dgm:prSet presAssocID="{B99ED2B7-4A9C-48FD-9402-E78FBE310A32}" presName="hierChild4" presStyleCnt="0"/>
      <dgm:spPr/>
    </dgm:pt>
    <dgm:pt modelId="{4314B2EF-0E05-4F14-A4DE-060FCE06A551}" type="pres">
      <dgm:prSet presAssocID="{B99ED2B7-4A9C-48FD-9402-E78FBE310A32}" presName="hierChild5" presStyleCnt="0"/>
      <dgm:spPr/>
    </dgm:pt>
    <dgm:pt modelId="{5F895766-AE08-4E63-A593-C3C80D05E574}" type="pres">
      <dgm:prSet presAssocID="{8C402580-9516-4190-9C9D-DA8AEA6475E7}" presName="hierChild3" presStyleCnt="0"/>
      <dgm:spPr/>
    </dgm:pt>
  </dgm:ptLst>
  <dgm:cxnLst>
    <dgm:cxn modelId="{82E83216-C66D-4B33-97EE-EB748E4A2BAF}" type="presOf" srcId="{52DA388E-9306-469C-A0EE-52B2C2C52715}" destId="{89CD90AA-0F9E-43B8-9A8E-AB6C25E52D5E}" srcOrd="0" destOrd="0" presId="urn:microsoft.com/office/officeart/2005/8/layout/orgChart1"/>
    <dgm:cxn modelId="{91DA401A-69A5-4715-A31F-CDFF903DB5BE}" srcId="{8C402580-9516-4190-9C9D-DA8AEA6475E7}" destId="{7F3F3070-A339-4FDB-A1C2-13CDD814E49A}" srcOrd="0" destOrd="0" parTransId="{52DA388E-9306-469C-A0EE-52B2C2C52715}" sibTransId="{05C36BB5-5D88-4CEA-B494-5BB4FD0E56A8}"/>
    <dgm:cxn modelId="{DFA15F22-FDCD-4440-B8EC-82888085908F}" type="presOf" srcId="{8C402580-9516-4190-9C9D-DA8AEA6475E7}" destId="{B8226508-E29E-479B-838E-57B59608E81C}" srcOrd="1" destOrd="0" presId="urn:microsoft.com/office/officeart/2005/8/layout/orgChart1"/>
    <dgm:cxn modelId="{07DE5526-E765-4C02-BDE8-7F306F748000}" type="presOf" srcId="{8C402580-9516-4190-9C9D-DA8AEA6475E7}" destId="{652EB4D9-53AC-42EF-BA22-35E469B788BB}" srcOrd="0" destOrd="0" presId="urn:microsoft.com/office/officeart/2005/8/layout/orgChart1"/>
    <dgm:cxn modelId="{D7BFA32D-362D-48EE-A3CE-9C82AB363356}" type="presOf" srcId="{B30FE789-9957-4DDD-90B3-1AA75730B209}" destId="{2F41612D-F62B-4987-8CAC-051406A4416D}" srcOrd="0" destOrd="0" presId="urn:microsoft.com/office/officeart/2005/8/layout/orgChart1"/>
    <dgm:cxn modelId="{8541CF40-42DE-427D-8279-FF3C27DAE803}" type="presOf" srcId="{5BF2DD44-0902-45A3-B447-5EE0A38F01C7}" destId="{57860F80-23F2-4F1F-977C-B2CF239FC715}" srcOrd="0" destOrd="0" presId="urn:microsoft.com/office/officeart/2005/8/layout/orgChart1"/>
    <dgm:cxn modelId="{8F60E95C-4880-43F9-A7E1-F8F9277AFDD1}" type="presOf" srcId="{B99ED2B7-4A9C-48FD-9402-E78FBE310A32}" destId="{18AD2A2B-8820-4B7C-8759-02F7E8B38136}" srcOrd="1" destOrd="0" presId="urn:microsoft.com/office/officeart/2005/8/layout/orgChart1"/>
    <dgm:cxn modelId="{C28D404B-1CE5-4FDF-807B-E53004D05BD3}" type="presOf" srcId="{7F3F3070-A339-4FDB-A1C2-13CDD814E49A}" destId="{92334390-A006-4C1C-953E-EED4A93D901A}" srcOrd="0" destOrd="0" presId="urn:microsoft.com/office/officeart/2005/8/layout/orgChart1"/>
    <dgm:cxn modelId="{BC7D9E7F-6C79-41A6-ADE5-006CC6BC4E8F}" type="presOf" srcId="{B99ED2B7-4A9C-48FD-9402-E78FBE310A32}" destId="{A058E829-A88D-4B8E-BDB6-14B518E62B41}" srcOrd="0" destOrd="0" presId="urn:microsoft.com/office/officeart/2005/8/layout/orgChart1"/>
    <dgm:cxn modelId="{0904E48F-83CF-418E-B191-5F9FD038EF86}" type="presOf" srcId="{7F3F3070-A339-4FDB-A1C2-13CDD814E49A}" destId="{7BAAC4A8-7BA6-4279-9AFD-DB2677758DC5}" srcOrd="1" destOrd="0" presId="urn:microsoft.com/office/officeart/2005/8/layout/orgChart1"/>
    <dgm:cxn modelId="{5F6ED49B-32C5-4043-9D6B-BCE50076D59E}" srcId="{8C402580-9516-4190-9C9D-DA8AEA6475E7}" destId="{B99ED2B7-4A9C-48FD-9402-E78FBE310A32}" srcOrd="1" destOrd="0" parTransId="{B30FE789-9957-4DDD-90B3-1AA75730B209}" sibTransId="{C9158C75-397F-47FA-8877-4CA28B65BCC8}"/>
    <dgm:cxn modelId="{A1635BB8-AE9D-4A1A-BCCF-684310E2A799}" srcId="{5BF2DD44-0902-45A3-B447-5EE0A38F01C7}" destId="{8C402580-9516-4190-9C9D-DA8AEA6475E7}" srcOrd="0" destOrd="0" parTransId="{C8225CEA-B4F4-489D-AEEE-81D3CC9E62A9}" sibTransId="{98039D67-A576-4B01-BD00-C76214D27805}"/>
    <dgm:cxn modelId="{306879F5-6D50-4469-89EB-B3043B70B873}" type="presParOf" srcId="{57860F80-23F2-4F1F-977C-B2CF239FC715}" destId="{C644CFCC-7860-4199-BE7B-3028129C35F2}" srcOrd="0" destOrd="0" presId="urn:microsoft.com/office/officeart/2005/8/layout/orgChart1"/>
    <dgm:cxn modelId="{88272C4B-46EE-4C99-94CC-7E15BC6B2675}" type="presParOf" srcId="{C644CFCC-7860-4199-BE7B-3028129C35F2}" destId="{C17E97FD-F564-4CAC-AAE2-22F4E4B819A7}" srcOrd="0" destOrd="0" presId="urn:microsoft.com/office/officeart/2005/8/layout/orgChart1"/>
    <dgm:cxn modelId="{B7AFE3FB-8E21-4EE6-AECE-3101876B603E}" type="presParOf" srcId="{C17E97FD-F564-4CAC-AAE2-22F4E4B819A7}" destId="{652EB4D9-53AC-42EF-BA22-35E469B788BB}" srcOrd="0" destOrd="0" presId="urn:microsoft.com/office/officeart/2005/8/layout/orgChart1"/>
    <dgm:cxn modelId="{E3621687-BB1C-4333-AACE-EF0B11341772}" type="presParOf" srcId="{C17E97FD-F564-4CAC-AAE2-22F4E4B819A7}" destId="{B8226508-E29E-479B-838E-57B59608E81C}" srcOrd="1" destOrd="0" presId="urn:microsoft.com/office/officeart/2005/8/layout/orgChart1"/>
    <dgm:cxn modelId="{3CC0C376-210F-491B-ADAA-BA59925A2EEF}" type="presParOf" srcId="{C644CFCC-7860-4199-BE7B-3028129C35F2}" destId="{4423ACE8-138E-44A0-B892-21DD21116AF3}" srcOrd="1" destOrd="0" presId="urn:microsoft.com/office/officeart/2005/8/layout/orgChart1"/>
    <dgm:cxn modelId="{A87F5E50-CBC4-4B3B-A7FB-DD72A8F0B3F2}" type="presParOf" srcId="{4423ACE8-138E-44A0-B892-21DD21116AF3}" destId="{89CD90AA-0F9E-43B8-9A8E-AB6C25E52D5E}" srcOrd="0" destOrd="0" presId="urn:microsoft.com/office/officeart/2005/8/layout/orgChart1"/>
    <dgm:cxn modelId="{1D4F94BE-8657-48C9-A573-73B107D9A498}" type="presParOf" srcId="{4423ACE8-138E-44A0-B892-21DD21116AF3}" destId="{3FE98EFC-A0C5-471B-B6BD-9B26724DB6A5}" srcOrd="1" destOrd="0" presId="urn:microsoft.com/office/officeart/2005/8/layout/orgChart1"/>
    <dgm:cxn modelId="{D6F51C50-23F4-4AA8-B6BE-B898F4D8A364}" type="presParOf" srcId="{3FE98EFC-A0C5-471B-B6BD-9B26724DB6A5}" destId="{0DCB0C3F-9A4A-4289-BEE1-E7E47AFEFFEA}" srcOrd="0" destOrd="0" presId="urn:microsoft.com/office/officeart/2005/8/layout/orgChart1"/>
    <dgm:cxn modelId="{D3775E1C-7C26-432A-AA1C-6022A45FBE38}" type="presParOf" srcId="{0DCB0C3F-9A4A-4289-BEE1-E7E47AFEFFEA}" destId="{92334390-A006-4C1C-953E-EED4A93D901A}" srcOrd="0" destOrd="0" presId="urn:microsoft.com/office/officeart/2005/8/layout/orgChart1"/>
    <dgm:cxn modelId="{C323ADD0-B2F8-4416-903B-611BFEC1B1BE}" type="presParOf" srcId="{0DCB0C3F-9A4A-4289-BEE1-E7E47AFEFFEA}" destId="{7BAAC4A8-7BA6-4279-9AFD-DB2677758DC5}" srcOrd="1" destOrd="0" presId="urn:microsoft.com/office/officeart/2005/8/layout/orgChart1"/>
    <dgm:cxn modelId="{D2EA1394-2F38-44CB-924B-BD612BEFC10F}" type="presParOf" srcId="{3FE98EFC-A0C5-471B-B6BD-9B26724DB6A5}" destId="{61FB6E0D-FD25-4EB7-A460-000332F6F785}" srcOrd="1" destOrd="0" presId="urn:microsoft.com/office/officeart/2005/8/layout/orgChart1"/>
    <dgm:cxn modelId="{477D38C4-DA9C-4FC4-8175-544686878203}" type="presParOf" srcId="{3FE98EFC-A0C5-471B-B6BD-9B26724DB6A5}" destId="{22CE2986-0137-4D78-A70A-EEBAFC2134BC}" srcOrd="2" destOrd="0" presId="urn:microsoft.com/office/officeart/2005/8/layout/orgChart1"/>
    <dgm:cxn modelId="{947D00B1-6D4E-4F97-B284-C8BC89A8E334}" type="presParOf" srcId="{4423ACE8-138E-44A0-B892-21DD21116AF3}" destId="{2F41612D-F62B-4987-8CAC-051406A4416D}" srcOrd="2" destOrd="0" presId="urn:microsoft.com/office/officeart/2005/8/layout/orgChart1"/>
    <dgm:cxn modelId="{584F0FB3-8CF5-4768-BB49-358F3F567CD5}" type="presParOf" srcId="{4423ACE8-138E-44A0-B892-21DD21116AF3}" destId="{08CF6AD1-FBB8-4F4B-9632-1DB22D35336B}" srcOrd="3" destOrd="0" presId="urn:microsoft.com/office/officeart/2005/8/layout/orgChart1"/>
    <dgm:cxn modelId="{AF4F7FBD-0588-4611-9037-204E0DC6C236}" type="presParOf" srcId="{08CF6AD1-FBB8-4F4B-9632-1DB22D35336B}" destId="{EEE33126-7910-4F70-865F-C3832F046C65}" srcOrd="0" destOrd="0" presId="urn:microsoft.com/office/officeart/2005/8/layout/orgChart1"/>
    <dgm:cxn modelId="{20150F2F-E4B0-4AF2-9944-DBE5D82C6F88}" type="presParOf" srcId="{EEE33126-7910-4F70-865F-C3832F046C65}" destId="{A058E829-A88D-4B8E-BDB6-14B518E62B41}" srcOrd="0" destOrd="0" presId="urn:microsoft.com/office/officeart/2005/8/layout/orgChart1"/>
    <dgm:cxn modelId="{6EC0594F-9B6E-421E-A8B6-32086AA6D512}" type="presParOf" srcId="{EEE33126-7910-4F70-865F-C3832F046C65}" destId="{18AD2A2B-8820-4B7C-8759-02F7E8B38136}" srcOrd="1" destOrd="0" presId="urn:microsoft.com/office/officeart/2005/8/layout/orgChart1"/>
    <dgm:cxn modelId="{F65A76FE-CB5E-437C-BEFA-BE5F9252330A}" type="presParOf" srcId="{08CF6AD1-FBB8-4F4B-9632-1DB22D35336B}" destId="{C82D44D4-8AF8-4D55-87A9-36644E4198C0}" srcOrd="1" destOrd="0" presId="urn:microsoft.com/office/officeart/2005/8/layout/orgChart1"/>
    <dgm:cxn modelId="{159F869C-D677-4866-8E33-C29FEBA8446B}" type="presParOf" srcId="{08CF6AD1-FBB8-4F4B-9632-1DB22D35336B}" destId="{4314B2EF-0E05-4F14-A4DE-060FCE06A551}" srcOrd="2" destOrd="0" presId="urn:microsoft.com/office/officeart/2005/8/layout/orgChart1"/>
    <dgm:cxn modelId="{586129BE-E7D8-4B29-BD42-74EA30CA5571}" type="presParOf" srcId="{C644CFCC-7860-4199-BE7B-3028129C35F2}" destId="{5F895766-AE08-4E63-A593-C3C80D05E57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9BAFB-40FC-4ED2-BB3A-DDE7B3F6D17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7D4DC2-3A36-48D4-8E6A-93BBFB61AB9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1200" b="0" i="0" dirty="0">
              <a:solidFill>
                <a:schemeClr val="tx1"/>
              </a:solidFill>
            </a:rPr>
            <a:t>Hierarchical </a:t>
          </a:r>
        </a:p>
        <a:p>
          <a:r>
            <a:rPr lang="en-IN" sz="1200" b="0" i="0" dirty="0">
              <a:solidFill>
                <a:schemeClr val="tx1"/>
              </a:solidFill>
            </a:rPr>
            <a:t>Databases</a:t>
          </a:r>
          <a:endParaRPr lang="en-IN" sz="1200" b="0" dirty="0">
            <a:solidFill>
              <a:schemeClr val="tx1"/>
            </a:solidFill>
          </a:endParaRPr>
        </a:p>
      </dgm:t>
    </dgm:pt>
    <dgm:pt modelId="{38064B80-F9A2-4D95-B655-4465D7A369FD}" type="parTrans" cxnId="{2A42CE61-4611-455F-B2E1-AFF0F0427C20}">
      <dgm:prSet/>
      <dgm:spPr/>
      <dgm:t>
        <a:bodyPr/>
        <a:lstStyle/>
        <a:p>
          <a:endParaRPr lang="en-IN"/>
        </a:p>
      </dgm:t>
    </dgm:pt>
    <dgm:pt modelId="{95F5EECD-CD6F-4265-80E4-54E74FBEE0E2}" type="sibTrans" cxnId="{2A42CE61-4611-455F-B2E1-AFF0F0427C20}">
      <dgm:prSet/>
      <dgm:spPr/>
      <dgm:t>
        <a:bodyPr/>
        <a:lstStyle/>
        <a:p>
          <a:endParaRPr lang="en-IN"/>
        </a:p>
      </dgm:t>
    </dgm:pt>
    <dgm:pt modelId="{D9B31277-0682-49F8-91A2-0A6BB90F2453}">
      <dgm:prSet phldrT="[Text]" custT="1"/>
      <dgm:spPr/>
      <dgm:t>
        <a:bodyPr/>
        <a:lstStyle/>
        <a:p>
          <a:pPr>
            <a:buNone/>
          </a:pPr>
          <a:r>
            <a:rPr lang="en-IN" sz="1200" b="0" i="0" dirty="0">
              <a:solidFill>
                <a:schemeClr val="tx1"/>
              </a:solidFill>
            </a:rPr>
            <a:t>Network Database</a:t>
          </a:r>
          <a:endParaRPr lang="en-IN" sz="1200" dirty="0">
            <a:solidFill>
              <a:schemeClr val="tx1"/>
            </a:solidFill>
          </a:endParaRPr>
        </a:p>
      </dgm:t>
    </dgm:pt>
    <dgm:pt modelId="{DCE9AAF1-B7E3-4807-BD9B-F02DA1C79390}" type="parTrans" cxnId="{45B302BF-5400-4799-BDEB-25127FF8614C}">
      <dgm:prSet/>
      <dgm:spPr/>
      <dgm:t>
        <a:bodyPr/>
        <a:lstStyle/>
        <a:p>
          <a:endParaRPr lang="en-IN"/>
        </a:p>
      </dgm:t>
    </dgm:pt>
    <dgm:pt modelId="{1C875300-E7B7-4633-A283-04A849A6C604}" type="sibTrans" cxnId="{45B302BF-5400-4799-BDEB-25127FF8614C}">
      <dgm:prSet/>
      <dgm:spPr/>
      <dgm:t>
        <a:bodyPr/>
        <a:lstStyle/>
        <a:p>
          <a:endParaRPr lang="en-IN"/>
        </a:p>
      </dgm:t>
    </dgm:pt>
    <dgm:pt modelId="{F5D6EE3C-551A-479E-BBAE-07FE97E2EA42}">
      <dgm:prSet phldrT="[Text]" custT="1"/>
      <dgm:spPr>
        <a:solidFill>
          <a:srgbClr val="FECEAA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chemeClr val="tx1"/>
              </a:solidFill>
            </a:rPr>
            <a:t>Object-oriented Database</a:t>
          </a:r>
          <a:endParaRPr lang="en-IN" sz="1200" b="0" kern="1200" dirty="0">
            <a:solidFill>
              <a:schemeClr val="tx1"/>
            </a:solidFill>
            <a:latin typeface="Arial"/>
            <a:ea typeface="+mn-ea"/>
            <a:cs typeface="+mn-cs"/>
          </a:endParaRPr>
        </a:p>
      </dgm:t>
    </dgm:pt>
    <dgm:pt modelId="{E0B1BBF9-60A6-486F-A2DB-A98113848FED}" type="parTrans" cxnId="{0080CE78-5EC8-4F10-9BF3-FF5B13EE85E9}">
      <dgm:prSet/>
      <dgm:spPr/>
      <dgm:t>
        <a:bodyPr/>
        <a:lstStyle/>
        <a:p>
          <a:endParaRPr lang="en-IN"/>
        </a:p>
      </dgm:t>
    </dgm:pt>
    <dgm:pt modelId="{CE37A70D-5C37-4006-95C4-E015A2E87982}" type="sibTrans" cxnId="{0080CE78-5EC8-4F10-9BF3-FF5B13EE85E9}">
      <dgm:prSet/>
      <dgm:spPr/>
      <dgm:t>
        <a:bodyPr/>
        <a:lstStyle/>
        <a:p>
          <a:endParaRPr lang="en-IN"/>
        </a:p>
      </dgm:t>
    </dgm:pt>
    <dgm:pt modelId="{9E8104FB-AE5F-45FB-BAAE-EA0F8EC9EEEA}">
      <dgm:prSet phldrT="[Text]" custT="1"/>
      <dgm:spPr/>
      <dgm:t>
        <a:bodyPr/>
        <a:lstStyle/>
        <a:p>
          <a:pPr>
            <a:buNone/>
          </a:pPr>
          <a:r>
            <a:rPr lang="en-IN" sz="1200" b="0" i="0" dirty="0">
              <a:solidFill>
                <a:schemeClr val="tx1"/>
              </a:solidFill>
            </a:rPr>
            <a:t>Relational Database</a:t>
          </a:r>
          <a:endParaRPr lang="en-IN" sz="1200" dirty="0">
            <a:solidFill>
              <a:schemeClr val="tx1"/>
            </a:solidFill>
          </a:endParaRPr>
        </a:p>
      </dgm:t>
    </dgm:pt>
    <dgm:pt modelId="{C4C6E08A-93C0-45E4-8EFD-3B4F8C96F6E1}" type="parTrans" cxnId="{0AA691C1-6E02-449E-8268-38A175BA245A}">
      <dgm:prSet/>
      <dgm:spPr/>
      <dgm:t>
        <a:bodyPr/>
        <a:lstStyle/>
        <a:p>
          <a:endParaRPr lang="en-IN"/>
        </a:p>
      </dgm:t>
    </dgm:pt>
    <dgm:pt modelId="{424A1FF9-8F4F-46A5-BACE-6C76DDE594B5}" type="sibTrans" cxnId="{0AA691C1-6E02-449E-8268-38A175BA245A}">
      <dgm:prSet/>
      <dgm:spPr/>
      <dgm:t>
        <a:bodyPr/>
        <a:lstStyle/>
        <a:p>
          <a:endParaRPr lang="en-IN"/>
        </a:p>
      </dgm:t>
    </dgm:pt>
    <dgm:pt modelId="{F3968B33-4A38-4A09-9970-C352AAFD578F}">
      <dgm:prSet phldrT="[Text]" custT="1"/>
      <dgm:spPr>
        <a:solidFill>
          <a:srgbClr val="96CD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chemeClr val="tx1"/>
              </a:solidFill>
            </a:rPr>
            <a:t>NoSQL Databases</a:t>
          </a:r>
          <a:endParaRPr lang="en-IN" sz="1200" kern="1200" dirty="0">
            <a:solidFill>
              <a:schemeClr val="tx1"/>
            </a:solidFill>
            <a:latin typeface="Arial"/>
            <a:ea typeface="+mn-ea"/>
            <a:cs typeface="+mn-cs"/>
          </a:endParaRPr>
        </a:p>
      </dgm:t>
    </dgm:pt>
    <dgm:pt modelId="{CA31BB76-6A8C-4462-AF39-A91585110EF7}" type="parTrans" cxnId="{9EAF261A-81C3-4E84-913E-D3AE80F52FD7}">
      <dgm:prSet/>
      <dgm:spPr/>
      <dgm:t>
        <a:bodyPr/>
        <a:lstStyle/>
        <a:p>
          <a:endParaRPr lang="en-IN"/>
        </a:p>
      </dgm:t>
    </dgm:pt>
    <dgm:pt modelId="{B729A4F2-B8CC-4A2C-8621-CD35A7E9D8D8}" type="sibTrans" cxnId="{9EAF261A-81C3-4E84-913E-D3AE80F52FD7}">
      <dgm:prSet/>
      <dgm:spPr/>
      <dgm:t>
        <a:bodyPr/>
        <a:lstStyle/>
        <a:p>
          <a:endParaRPr lang="en-IN"/>
        </a:p>
      </dgm:t>
    </dgm:pt>
    <dgm:pt modelId="{F1BD6BB5-99DA-4F10-A174-03DE511D19E6}" type="pres">
      <dgm:prSet presAssocID="{B479BAFB-40FC-4ED2-BB3A-DDE7B3F6D174}" presName="diagram" presStyleCnt="0">
        <dgm:presLayoutVars>
          <dgm:dir/>
          <dgm:resizeHandles val="exact"/>
        </dgm:presLayoutVars>
      </dgm:prSet>
      <dgm:spPr/>
    </dgm:pt>
    <dgm:pt modelId="{46C31BD5-28A4-426F-A0FB-778496E9ABC0}" type="pres">
      <dgm:prSet presAssocID="{F77D4DC2-3A36-48D4-8E6A-93BBFB61AB91}" presName="node" presStyleLbl="node1" presStyleIdx="0" presStyleCnt="5">
        <dgm:presLayoutVars>
          <dgm:bulletEnabled val="1"/>
        </dgm:presLayoutVars>
      </dgm:prSet>
      <dgm:spPr/>
    </dgm:pt>
    <dgm:pt modelId="{16285CC0-473C-43A2-A4E5-351ECECACD24}" type="pres">
      <dgm:prSet presAssocID="{95F5EECD-CD6F-4265-80E4-54E74FBEE0E2}" presName="sibTrans" presStyleCnt="0"/>
      <dgm:spPr/>
    </dgm:pt>
    <dgm:pt modelId="{2DF6B383-C951-4176-B183-90AFD28C2766}" type="pres">
      <dgm:prSet presAssocID="{D9B31277-0682-49F8-91A2-0A6BB90F2453}" presName="node" presStyleLbl="node1" presStyleIdx="1" presStyleCnt="5">
        <dgm:presLayoutVars>
          <dgm:bulletEnabled val="1"/>
        </dgm:presLayoutVars>
      </dgm:prSet>
      <dgm:spPr/>
    </dgm:pt>
    <dgm:pt modelId="{C776FF65-4E68-4F1D-8E9F-112A63E25E41}" type="pres">
      <dgm:prSet presAssocID="{1C875300-E7B7-4633-A283-04A849A6C604}" presName="sibTrans" presStyleCnt="0"/>
      <dgm:spPr/>
    </dgm:pt>
    <dgm:pt modelId="{F5327D47-DA1B-4962-87F2-4BA35BB60499}" type="pres">
      <dgm:prSet presAssocID="{F5D6EE3C-551A-479E-BBAE-07FE97E2EA42}" presName="node" presStyleLbl="node1" presStyleIdx="2" presStyleCnt="5">
        <dgm:presLayoutVars>
          <dgm:bulletEnabled val="1"/>
        </dgm:presLayoutVars>
      </dgm:prSet>
      <dgm:spPr>
        <a:xfrm>
          <a:off x="3736123" y="480625"/>
          <a:ext cx="1698237" cy="1018942"/>
        </a:xfrm>
        <a:prstGeom prst="rect">
          <a:avLst/>
        </a:prstGeom>
      </dgm:spPr>
    </dgm:pt>
    <dgm:pt modelId="{C9D4AEE6-CC9A-4507-8975-AB92FAD37383}" type="pres">
      <dgm:prSet presAssocID="{CE37A70D-5C37-4006-95C4-E015A2E87982}" presName="sibTrans" presStyleCnt="0"/>
      <dgm:spPr/>
    </dgm:pt>
    <dgm:pt modelId="{B93A9604-03C1-423A-A53B-A58F3CB8E68F}" type="pres">
      <dgm:prSet presAssocID="{9E8104FB-AE5F-45FB-BAAE-EA0F8EC9EEEA}" presName="node" presStyleLbl="node1" presStyleIdx="3" presStyleCnt="5">
        <dgm:presLayoutVars>
          <dgm:bulletEnabled val="1"/>
        </dgm:presLayoutVars>
      </dgm:prSet>
      <dgm:spPr/>
    </dgm:pt>
    <dgm:pt modelId="{66857F85-EC06-47D5-AC45-EFE4141D54A4}" type="pres">
      <dgm:prSet presAssocID="{424A1FF9-8F4F-46A5-BACE-6C76DDE594B5}" presName="sibTrans" presStyleCnt="0"/>
      <dgm:spPr/>
    </dgm:pt>
    <dgm:pt modelId="{B58539B1-3AF7-49E4-98C8-B983432D7598}" type="pres">
      <dgm:prSet presAssocID="{F3968B33-4A38-4A09-9970-C352AAFD578F}" presName="node" presStyleLbl="node1" presStyleIdx="4" presStyleCnt="5">
        <dgm:presLayoutVars>
          <dgm:bulletEnabled val="1"/>
        </dgm:presLayoutVars>
      </dgm:prSet>
      <dgm:spPr>
        <a:xfrm>
          <a:off x="2802092" y="1669391"/>
          <a:ext cx="1698237" cy="1018942"/>
        </a:xfrm>
        <a:prstGeom prst="rect">
          <a:avLst/>
        </a:prstGeom>
      </dgm:spPr>
    </dgm:pt>
  </dgm:ptLst>
  <dgm:cxnLst>
    <dgm:cxn modelId="{9EAF261A-81C3-4E84-913E-D3AE80F52FD7}" srcId="{B479BAFB-40FC-4ED2-BB3A-DDE7B3F6D174}" destId="{F3968B33-4A38-4A09-9970-C352AAFD578F}" srcOrd="4" destOrd="0" parTransId="{CA31BB76-6A8C-4462-AF39-A91585110EF7}" sibTransId="{B729A4F2-B8CC-4A2C-8621-CD35A7E9D8D8}"/>
    <dgm:cxn modelId="{DC680C35-1693-45E0-A2FE-92015A4A9375}" type="presOf" srcId="{D9B31277-0682-49F8-91A2-0A6BB90F2453}" destId="{2DF6B383-C951-4176-B183-90AFD28C2766}" srcOrd="0" destOrd="0" presId="urn:microsoft.com/office/officeart/2005/8/layout/default"/>
    <dgm:cxn modelId="{E669C73A-FD09-4BE1-87AE-EF1D2205A769}" type="presOf" srcId="{B479BAFB-40FC-4ED2-BB3A-DDE7B3F6D174}" destId="{F1BD6BB5-99DA-4F10-A174-03DE511D19E6}" srcOrd="0" destOrd="0" presId="urn:microsoft.com/office/officeart/2005/8/layout/default"/>
    <dgm:cxn modelId="{2A42CE61-4611-455F-B2E1-AFF0F0427C20}" srcId="{B479BAFB-40FC-4ED2-BB3A-DDE7B3F6D174}" destId="{F77D4DC2-3A36-48D4-8E6A-93BBFB61AB91}" srcOrd="0" destOrd="0" parTransId="{38064B80-F9A2-4D95-B655-4465D7A369FD}" sibTransId="{95F5EECD-CD6F-4265-80E4-54E74FBEE0E2}"/>
    <dgm:cxn modelId="{0080CE78-5EC8-4F10-9BF3-FF5B13EE85E9}" srcId="{B479BAFB-40FC-4ED2-BB3A-DDE7B3F6D174}" destId="{F5D6EE3C-551A-479E-BBAE-07FE97E2EA42}" srcOrd="2" destOrd="0" parTransId="{E0B1BBF9-60A6-486F-A2DB-A98113848FED}" sibTransId="{CE37A70D-5C37-4006-95C4-E015A2E87982}"/>
    <dgm:cxn modelId="{F7435987-0D58-42F3-BD89-CC179744ABF1}" type="presOf" srcId="{F5D6EE3C-551A-479E-BBAE-07FE97E2EA42}" destId="{F5327D47-DA1B-4962-87F2-4BA35BB60499}" srcOrd="0" destOrd="0" presId="urn:microsoft.com/office/officeart/2005/8/layout/default"/>
    <dgm:cxn modelId="{E3462EB4-A670-490A-A12D-5F292FFE7CA0}" type="presOf" srcId="{9E8104FB-AE5F-45FB-BAAE-EA0F8EC9EEEA}" destId="{B93A9604-03C1-423A-A53B-A58F3CB8E68F}" srcOrd="0" destOrd="0" presId="urn:microsoft.com/office/officeart/2005/8/layout/default"/>
    <dgm:cxn modelId="{45B302BF-5400-4799-BDEB-25127FF8614C}" srcId="{B479BAFB-40FC-4ED2-BB3A-DDE7B3F6D174}" destId="{D9B31277-0682-49F8-91A2-0A6BB90F2453}" srcOrd="1" destOrd="0" parTransId="{DCE9AAF1-B7E3-4807-BD9B-F02DA1C79390}" sibTransId="{1C875300-E7B7-4633-A283-04A849A6C604}"/>
    <dgm:cxn modelId="{0AA691C1-6E02-449E-8268-38A175BA245A}" srcId="{B479BAFB-40FC-4ED2-BB3A-DDE7B3F6D174}" destId="{9E8104FB-AE5F-45FB-BAAE-EA0F8EC9EEEA}" srcOrd="3" destOrd="0" parTransId="{C4C6E08A-93C0-45E4-8EFD-3B4F8C96F6E1}" sibTransId="{424A1FF9-8F4F-46A5-BACE-6C76DDE594B5}"/>
    <dgm:cxn modelId="{4FBF24DF-5C70-456F-A8B6-6949E6FF0FCD}" type="presOf" srcId="{F77D4DC2-3A36-48D4-8E6A-93BBFB61AB91}" destId="{46C31BD5-28A4-426F-A0FB-778496E9ABC0}" srcOrd="0" destOrd="0" presId="urn:microsoft.com/office/officeart/2005/8/layout/default"/>
    <dgm:cxn modelId="{926CF6E7-177C-49D8-8F66-634B40AE10B1}" type="presOf" srcId="{F3968B33-4A38-4A09-9970-C352AAFD578F}" destId="{B58539B1-3AF7-49E4-98C8-B983432D7598}" srcOrd="0" destOrd="0" presId="urn:microsoft.com/office/officeart/2005/8/layout/default"/>
    <dgm:cxn modelId="{4FEFA5A2-F3EF-4E94-A8BA-397C6905044C}" type="presParOf" srcId="{F1BD6BB5-99DA-4F10-A174-03DE511D19E6}" destId="{46C31BD5-28A4-426F-A0FB-778496E9ABC0}" srcOrd="0" destOrd="0" presId="urn:microsoft.com/office/officeart/2005/8/layout/default"/>
    <dgm:cxn modelId="{6214D07E-C259-47C3-9398-66F5A5C81B39}" type="presParOf" srcId="{F1BD6BB5-99DA-4F10-A174-03DE511D19E6}" destId="{16285CC0-473C-43A2-A4E5-351ECECACD24}" srcOrd="1" destOrd="0" presId="urn:microsoft.com/office/officeart/2005/8/layout/default"/>
    <dgm:cxn modelId="{76805C08-EE18-40FB-AE3E-738A1466E24A}" type="presParOf" srcId="{F1BD6BB5-99DA-4F10-A174-03DE511D19E6}" destId="{2DF6B383-C951-4176-B183-90AFD28C2766}" srcOrd="2" destOrd="0" presId="urn:microsoft.com/office/officeart/2005/8/layout/default"/>
    <dgm:cxn modelId="{486B53C5-FB87-4F53-BB1C-8E541C2138EB}" type="presParOf" srcId="{F1BD6BB5-99DA-4F10-A174-03DE511D19E6}" destId="{C776FF65-4E68-4F1D-8E9F-112A63E25E41}" srcOrd="3" destOrd="0" presId="urn:microsoft.com/office/officeart/2005/8/layout/default"/>
    <dgm:cxn modelId="{0E3223E8-5B18-4BFB-84E4-185375C8813E}" type="presParOf" srcId="{F1BD6BB5-99DA-4F10-A174-03DE511D19E6}" destId="{F5327D47-DA1B-4962-87F2-4BA35BB60499}" srcOrd="4" destOrd="0" presId="urn:microsoft.com/office/officeart/2005/8/layout/default"/>
    <dgm:cxn modelId="{CC31C018-045D-49D0-A6BE-06F9413B7B92}" type="presParOf" srcId="{F1BD6BB5-99DA-4F10-A174-03DE511D19E6}" destId="{C9D4AEE6-CC9A-4507-8975-AB92FAD37383}" srcOrd="5" destOrd="0" presId="urn:microsoft.com/office/officeart/2005/8/layout/default"/>
    <dgm:cxn modelId="{D2B9D77F-43F6-4118-B33A-E8EFF10DB819}" type="presParOf" srcId="{F1BD6BB5-99DA-4F10-A174-03DE511D19E6}" destId="{B93A9604-03C1-423A-A53B-A58F3CB8E68F}" srcOrd="6" destOrd="0" presId="urn:microsoft.com/office/officeart/2005/8/layout/default"/>
    <dgm:cxn modelId="{EDFB7FBB-6AA6-4589-89B1-A5E68C0E844C}" type="presParOf" srcId="{F1BD6BB5-99DA-4F10-A174-03DE511D19E6}" destId="{66857F85-EC06-47D5-AC45-EFE4141D54A4}" srcOrd="7" destOrd="0" presId="urn:microsoft.com/office/officeart/2005/8/layout/default"/>
    <dgm:cxn modelId="{BFC9DC44-163C-428C-9011-8A69718C8078}" type="presParOf" srcId="{F1BD6BB5-99DA-4F10-A174-03DE511D19E6}" destId="{B58539B1-3AF7-49E4-98C8-B983432D759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F71CA2-09C2-4ADC-9D5D-F222D06F7AA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3F07AFC-7E06-4E8E-B2ED-7322E541B956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IN" sz="2000" dirty="0"/>
            <a:t>Structured Data</a:t>
          </a:r>
        </a:p>
      </dgm:t>
    </dgm:pt>
    <dgm:pt modelId="{CF0D6BCB-C0C7-456D-878F-9637611DEEA8}" type="parTrans" cxnId="{C0588639-DB9F-4288-BBC4-B265973715C9}">
      <dgm:prSet/>
      <dgm:spPr/>
      <dgm:t>
        <a:bodyPr/>
        <a:lstStyle/>
        <a:p>
          <a:pPr algn="ctr"/>
          <a:endParaRPr lang="en-IN"/>
        </a:p>
      </dgm:t>
    </dgm:pt>
    <dgm:pt modelId="{AA5B3F9A-0AF2-436E-92A0-5B1EBE2B7DAB}" type="sibTrans" cxnId="{C0588639-DB9F-4288-BBC4-B265973715C9}">
      <dgm:prSet/>
      <dgm:spPr/>
      <dgm:t>
        <a:bodyPr/>
        <a:lstStyle/>
        <a:p>
          <a:pPr algn="ctr"/>
          <a:endParaRPr lang="en-IN"/>
        </a:p>
      </dgm:t>
    </dgm:pt>
    <dgm:pt modelId="{68641DF9-D367-4AB7-BE9C-6A670771FF59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IN" sz="2000" dirty="0"/>
            <a:t>Relational Databases</a:t>
          </a:r>
        </a:p>
      </dgm:t>
    </dgm:pt>
    <dgm:pt modelId="{A027507A-5CD4-4DE9-AE19-2761E51BBEB1}" type="parTrans" cxnId="{563874F9-D72C-4B1F-9BCD-3A63931ED25C}">
      <dgm:prSet/>
      <dgm:spPr/>
      <dgm:t>
        <a:bodyPr/>
        <a:lstStyle/>
        <a:p>
          <a:pPr algn="ctr"/>
          <a:endParaRPr lang="en-IN"/>
        </a:p>
      </dgm:t>
    </dgm:pt>
    <dgm:pt modelId="{40EE1D5F-D172-4123-A0FA-DD4A18FBD8C3}" type="sibTrans" cxnId="{563874F9-D72C-4B1F-9BCD-3A63931ED25C}">
      <dgm:prSet/>
      <dgm:spPr/>
      <dgm:t>
        <a:bodyPr/>
        <a:lstStyle/>
        <a:p>
          <a:pPr algn="ctr"/>
          <a:endParaRPr lang="en-IN"/>
        </a:p>
      </dgm:t>
    </dgm:pt>
    <dgm:pt modelId="{05B9B9DA-2F57-48CB-A6CA-D9294F3A71A0}" type="pres">
      <dgm:prSet presAssocID="{B6F71CA2-09C2-4ADC-9D5D-F222D06F7AA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19A57A-7331-464F-BEA7-DABA34CF507A}" type="pres">
      <dgm:prSet presAssocID="{43F07AFC-7E06-4E8E-B2ED-7322E541B956}" presName="hierRoot1" presStyleCnt="0">
        <dgm:presLayoutVars>
          <dgm:hierBranch val="init"/>
        </dgm:presLayoutVars>
      </dgm:prSet>
      <dgm:spPr/>
    </dgm:pt>
    <dgm:pt modelId="{24CA6BE1-555E-4835-AF14-C6DB556CC4CC}" type="pres">
      <dgm:prSet presAssocID="{43F07AFC-7E06-4E8E-B2ED-7322E541B956}" presName="rootComposite1" presStyleCnt="0"/>
      <dgm:spPr/>
    </dgm:pt>
    <dgm:pt modelId="{C6ADAAE6-BC4B-4180-9F94-674669F3CC52}" type="pres">
      <dgm:prSet presAssocID="{43F07AFC-7E06-4E8E-B2ED-7322E541B956}" presName="rootText1" presStyleLbl="node0" presStyleIdx="0" presStyleCnt="1">
        <dgm:presLayoutVars>
          <dgm:chPref val="3"/>
        </dgm:presLayoutVars>
      </dgm:prSet>
      <dgm:spPr/>
    </dgm:pt>
    <dgm:pt modelId="{96763C33-82AF-4882-AD97-5A3976070481}" type="pres">
      <dgm:prSet presAssocID="{43F07AFC-7E06-4E8E-B2ED-7322E541B956}" presName="rootConnector1" presStyleLbl="node1" presStyleIdx="0" presStyleCnt="0"/>
      <dgm:spPr/>
    </dgm:pt>
    <dgm:pt modelId="{F32712EB-7FAC-468F-94C5-276108BA3CD0}" type="pres">
      <dgm:prSet presAssocID="{43F07AFC-7E06-4E8E-B2ED-7322E541B956}" presName="hierChild2" presStyleCnt="0"/>
      <dgm:spPr/>
    </dgm:pt>
    <dgm:pt modelId="{4A7E7F4F-3555-4FC4-9527-BEDFE5A3C9DF}" type="pres">
      <dgm:prSet presAssocID="{A027507A-5CD4-4DE9-AE19-2761E51BBEB1}" presName="Name64" presStyleLbl="parChTrans1D2" presStyleIdx="0" presStyleCnt="1"/>
      <dgm:spPr/>
    </dgm:pt>
    <dgm:pt modelId="{48A9AA8B-1330-4886-93BE-9EC7AFA76C9D}" type="pres">
      <dgm:prSet presAssocID="{68641DF9-D367-4AB7-BE9C-6A670771FF59}" presName="hierRoot2" presStyleCnt="0">
        <dgm:presLayoutVars>
          <dgm:hierBranch val="init"/>
        </dgm:presLayoutVars>
      </dgm:prSet>
      <dgm:spPr/>
    </dgm:pt>
    <dgm:pt modelId="{237AA464-A01C-4664-801B-2FD014C85E1E}" type="pres">
      <dgm:prSet presAssocID="{68641DF9-D367-4AB7-BE9C-6A670771FF59}" presName="rootComposite" presStyleCnt="0"/>
      <dgm:spPr/>
    </dgm:pt>
    <dgm:pt modelId="{60C41EAE-BA88-4FE7-9FFC-1AE0C2ABDD8D}" type="pres">
      <dgm:prSet presAssocID="{68641DF9-D367-4AB7-BE9C-6A670771FF59}" presName="rootText" presStyleLbl="node2" presStyleIdx="0" presStyleCnt="1">
        <dgm:presLayoutVars>
          <dgm:chPref val="3"/>
        </dgm:presLayoutVars>
      </dgm:prSet>
      <dgm:spPr/>
    </dgm:pt>
    <dgm:pt modelId="{AC436C07-0235-4795-8DA8-5D9DAC387A62}" type="pres">
      <dgm:prSet presAssocID="{68641DF9-D367-4AB7-BE9C-6A670771FF59}" presName="rootConnector" presStyleLbl="node2" presStyleIdx="0" presStyleCnt="1"/>
      <dgm:spPr/>
    </dgm:pt>
    <dgm:pt modelId="{F8316012-7FC5-4C2C-BCBE-982F0E785EBB}" type="pres">
      <dgm:prSet presAssocID="{68641DF9-D367-4AB7-BE9C-6A670771FF59}" presName="hierChild4" presStyleCnt="0"/>
      <dgm:spPr/>
    </dgm:pt>
    <dgm:pt modelId="{F970406D-4EC5-4817-8582-5A0DD92F9BDE}" type="pres">
      <dgm:prSet presAssocID="{68641DF9-D367-4AB7-BE9C-6A670771FF59}" presName="hierChild5" presStyleCnt="0"/>
      <dgm:spPr/>
    </dgm:pt>
    <dgm:pt modelId="{BA562FCE-651E-40C5-A9B8-33B2DCF81ED7}" type="pres">
      <dgm:prSet presAssocID="{43F07AFC-7E06-4E8E-B2ED-7322E541B956}" presName="hierChild3" presStyleCnt="0"/>
      <dgm:spPr/>
    </dgm:pt>
  </dgm:ptLst>
  <dgm:cxnLst>
    <dgm:cxn modelId="{C0588639-DB9F-4288-BBC4-B265973715C9}" srcId="{B6F71CA2-09C2-4ADC-9D5D-F222D06F7AAD}" destId="{43F07AFC-7E06-4E8E-B2ED-7322E541B956}" srcOrd="0" destOrd="0" parTransId="{CF0D6BCB-C0C7-456D-878F-9637611DEEA8}" sibTransId="{AA5B3F9A-0AF2-436E-92A0-5B1EBE2B7DAB}"/>
    <dgm:cxn modelId="{B26A0E5F-7D0E-42E3-A115-15364BABBFA1}" type="presOf" srcId="{43F07AFC-7E06-4E8E-B2ED-7322E541B956}" destId="{96763C33-82AF-4882-AD97-5A3976070481}" srcOrd="1" destOrd="0" presId="urn:microsoft.com/office/officeart/2009/3/layout/HorizontalOrganizationChart"/>
    <dgm:cxn modelId="{B54C1464-6435-47B8-AC23-0E5F3E75265A}" type="presOf" srcId="{B6F71CA2-09C2-4ADC-9D5D-F222D06F7AAD}" destId="{05B9B9DA-2F57-48CB-A6CA-D9294F3A71A0}" srcOrd="0" destOrd="0" presId="urn:microsoft.com/office/officeart/2009/3/layout/HorizontalOrganizationChart"/>
    <dgm:cxn modelId="{06E23046-4ACD-4F48-A177-1FFF4E66F1CF}" type="presOf" srcId="{A027507A-5CD4-4DE9-AE19-2761E51BBEB1}" destId="{4A7E7F4F-3555-4FC4-9527-BEDFE5A3C9DF}" srcOrd="0" destOrd="0" presId="urn:microsoft.com/office/officeart/2009/3/layout/HorizontalOrganizationChart"/>
    <dgm:cxn modelId="{A7E5F1A8-742E-46D3-B4EB-7AC3D0AE8E4A}" type="presOf" srcId="{68641DF9-D367-4AB7-BE9C-6A670771FF59}" destId="{AC436C07-0235-4795-8DA8-5D9DAC387A62}" srcOrd="1" destOrd="0" presId="urn:microsoft.com/office/officeart/2009/3/layout/HorizontalOrganizationChart"/>
    <dgm:cxn modelId="{45519FBC-7B21-4553-B025-48CBD61F98C2}" type="presOf" srcId="{68641DF9-D367-4AB7-BE9C-6A670771FF59}" destId="{60C41EAE-BA88-4FE7-9FFC-1AE0C2ABDD8D}" srcOrd="0" destOrd="0" presId="urn:microsoft.com/office/officeart/2009/3/layout/HorizontalOrganizationChart"/>
    <dgm:cxn modelId="{18BFBED2-2A2F-4C94-A01D-96D6C0438705}" type="presOf" srcId="{43F07AFC-7E06-4E8E-B2ED-7322E541B956}" destId="{C6ADAAE6-BC4B-4180-9F94-674669F3CC52}" srcOrd="0" destOrd="0" presId="urn:microsoft.com/office/officeart/2009/3/layout/HorizontalOrganizationChart"/>
    <dgm:cxn modelId="{563874F9-D72C-4B1F-9BCD-3A63931ED25C}" srcId="{43F07AFC-7E06-4E8E-B2ED-7322E541B956}" destId="{68641DF9-D367-4AB7-BE9C-6A670771FF59}" srcOrd="0" destOrd="0" parTransId="{A027507A-5CD4-4DE9-AE19-2761E51BBEB1}" sibTransId="{40EE1D5F-D172-4123-A0FA-DD4A18FBD8C3}"/>
    <dgm:cxn modelId="{02DD4C0A-A616-454A-BB01-1C3D49106547}" type="presParOf" srcId="{05B9B9DA-2F57-48CB-A6CA-D9294F3A71A0}" destId="{9719A57A-7331-464F-BEA7-DABA34CF507A}" srcOrd="0" destOrd="0" presId="urn:microsoft.com/office/officeart/2009/3/layout/HorizontalOrganizationChart"/>
    <dgm:cxn modelId="{3280F315-7A39-438F-89C0-9226EBB32B2E}" type="presParOf" srcId="{9719A57A-7331-464F-BEA7-DABA34CF507A}" destId="{24CA6BE1-555E-4835-AF14-C6DB556CC4CC}" srcOrd="0" destOrd="0" presId="urn:microsoft.com/office/officeart/2009/3/layout/HorizontalOrganizationChart"/>
    <dgm:cxn modelId="{C2BA437B-CD6F-452D-B336-ADA8D96DF2A3}" type="presParOf" srcId="{24CA6BE1-555E-4835-AF14-C6DB556CC4CC}" destId="{C6ADAAE6-BC4B-4180-9F94-674669F3CC52}" srcOrd="0" destOrd="0" presId="urn:microsoft.com/office/officeart/2009/3/layout/HorizontalOrganizationChart"/>
    <dgm:cxn modelId="{189410F2-8627-4215-B9E1-73277472072E}" type="presParOf" srcId="{24CA6BE1-555E-4835-AF14-C6DB556CC4CC}" destId="{96763C33-82AF-4882-AD97-5A3976070481}" srcOrd="1" destOrd="0" presId="urn:microsoft.com/office/officeart/2009/3/layout/HorizontalOrganizationChart"/>
    <dgm:cxn modelId="{56358BB2-963D-49A0-A9A6-C86D28871B05}" type="presParOf" srcId="{9719A57A-7331-464F-BEA7-DABA34CF507A}" destId="{F32712EB-7FAC-468F-94C5-276108BA3CD0}" srcOrd="1" destOrd="0" presId="urn:microsoft.com/office/officeart/2009/3/layout/HorizontalOrganizationChart"/>
    <dgm:cxn modelId="{543F1E22-FAAA-4C60-AE33-B552FA6C348F}" type="presParOf" srcId="{F32712EB-7FAC-468F-94C5-276108BA3CD0}" destId="{4A7E7F4F-3555-4FC4-9527-BEDFE5A3C9DF}" srcOrd="0" destOrd="0" presId="urn:microsoft.com/office/officeart/2009/3/layout/HorizontalOrganizationChart"/>
    <dgm:cxn modelId="{6CBD5110-5715-43A5-9556-22AB70B28DCC}" type="presParOf" srcId="{F32712EB-7FAC-468F-94C5-276108BA3CD0}" destId="{48A9AA8B-1330-4886-93BE-9EC7AFA76C9D}" srcOrd="1" destOrd="0" presId="urn:microsoft.com/office/officeart/2009/3/layout/HorizontalOrganizationChart"/>
    <dgm:cxn modelId="{0A94D14D-39AA-4261-9BF5-8EEF6F1B24F2}" type="presParOf" srcId="{48A9AA8B-1330-4886-93BE-9EC7AFA76C9D}" destId="{237AA464-A01C-4664-801B-2FD014C85E1E}" srcOrd="0" destOrd="0" presId="urn:microsoft.com/office/officeart/2009/3/layout/HorizontalOrganizationChart"/>
    <dgm:cxn modelId="{D44FB47E-88D0-455C-8ED5-92B20D438694}" type="presParOf" srcId="{237AA464-A01C-4664-801B-2FD014C85E1E}" destId="{60C41EAE-BA88-4FE7-9FFC-1AE0C2ABDD8D}" srcOrd="0" destOrd="0" presId="urn:microsoft.com/office/officeart/2009/3/layout/HorizontalOrganizationChart"/>
    <dgm:cxn modelId="{707A592A-B56F-4048-A695-5B47DD2B3A6A}" type="presParOf" srcId="{237AA464-A01C-4664-801B-2FD014C85E1E}" destId="{AC436C07-0235-4795-8DA8-5D9DAC387A62}" srcOrd="1" destOrd="0" presId="urn:microsoft.com/office/officeart/2009/3/layout/HorizontalOrganizationChart"/>
    <dgm:cxn modelId="{DCA762BC-EC17-477B-85AD-A2169E32B01B}" type="presParOf" srcId="{48A9AA8B-1330-4886-93BE-9EC7AFA76C9D}" destId="{F8316012-7FC5-4C2C-BCBE-982F0E785EBB}" srcOrd="1" destOrd="0" presId="urn:microsoft.com/office/officeart/2009/3/layout/HorizontalOrganizationChart"/>
    <dgm:cxn modelId="{448140D0-8096-4990-B098-CAC06BA023F0}" type="presParOf" srcId="{48A9AA8B-1330-4886-93BE-9EC7AFA76C9D}" destId="{F970406D-4EC5-4817-8582-5A0DD92F9BDE}" srcOrd="2" destOrd="0" presId="urn:microsoft.com/office/officeart/2009/3/layout/HorizontalOrganizationChart"/>
    <dgm:cxn modelId="{AE9AD7A3-4082-403D-90E7-5099CE34CD5D}" type="presParOf" srcId="{9719A57A-7331-464F-BEA7-DABA34CF507A}" destId="{BA562FCE-651E-40C5-A9B8-33B2DCF81ED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F71CA2-09C2-4ADC-9D5D-F222D06F7AA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3F07AFC-7E06-4E8E-B2ED-7322E541B956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IN" sz="2000" dirty="0"/>
            <a:t>Unstructured Data</a:t>
          </a:r>
        </a:p>
      </dgm:t>
    </dgm:pt>
    <dgm:pt modelId="{CF0D6BCB-C0C7-456D-878F-9637611DEEA8}" type="parTrans" cxnId="{C0588639-DB9F-4288-BBC4-B265973715C9}">
      <dgm:prSet/>
      <dgm:spPr/>
      <dgm:t>
        <a:bodyPr/>
        <a:lstStyle/>
        <a:p>
          <a:pPr algn="ctr"/>
          <a:endParaRPr lang="en-IN"/>
        </a:p>
      </dgm:t>
    </dgm:pt>
    <dgm:pt modelId="{AA5B3F9A-0AF2-436E-92A0-5B1EBE2B7DAB}" type="sibTrans" cxnId="{C0588639-DB9F-4288-BBC4-B265973715C9}">
      <dgm:prSet/>
      <dgm:spPr/>
      <dgm:t>
        <a:bodyPr/>
        <a:lstStyle/>
        <a:p>
          <a:pPr algn="ctr"/>
          <a:endParaRPr lang="en-IN"/>
        </a:p>
      </dgm:t>
    </dgm:pt>
    <dgm:pt modelId="{68641DF9-D367-4AB7-BE9C-6A670771FF59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IN" sz="2000" dirty="0"/>
            <a:t>NoSQL Databases</a:t>
          </a:r>
        </a:p>
      </dgm:t>
    </dgm:pt>
    <dgm:pt modelId="{A027507A-5CD4-4DE9-AE19-2761E51BBEB1}" type="parTrans" cxnId="{563874F9-D72C-4B1F-9BCD-3A63931ED25C}">
      <dgm:prSet/>
      <dgm:spPr/>
      <dgm:t>
        <a:bodyPr/>
        <a:lstStyle/>
        <a:p>
          <a:pPr algn="ctr"/>
          <a:endParaRPr lang="en-IN"/>
        </a:p>
      </dgm:t>
    </dgm:pt>
    <dgm:pt modelId="{40EE1D5F-D172-4123-A0FA-DD4A18FBD8C3}" type="sibTrans" cxnId="{563874F9-D72C-4B1F-9BCD-3A63931ED25C}">
      <dgm:prSet/>
      <dgm:spPr/>
      <dgm:t>
        <a:bodyPr/>
        <a:lstStyle/>
        <a:p>
          <a:pPr algn="ctr"/>
          <a:endParaRPr lang="en-IN"/>
        </a:p>
      </dgm:t>
    </dgm:pt>
    <dgm:pt modelId="{05B9B9DA-2F57-48CB-A6CA-D9294F3A71A0}" type="pres">
      <dgm:prSet presAssocID="{B6F71CA2-09C2-4ADC-9D5D-F222D06F7AA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19A57A-7331-464F-BEA7-DABA34CF507A}" type="pres">
      <dgm:prSet presAssocID="{43F07AFC-7E06-4E8E-B2ED-7322E541B956}" presName="hierRoot1" presStyleCnt="0">
        <dgm:presLayoutVars>
          <dgm:hierBranch val="init"/>
        </dgm:presLayoutVars>
      </dgm:prSet>
      <dgm:spPr/>
    </dgm:pt>
    <dgm:pt modelId="{24CA6BE1-555E-4835-AF14-C6DB556CC4CC}" type="pres">
      <dgm:prSet presAssocID="{43F07AFC-7E06-4E8E-B2ED-7322E541B956}" presName="rootComposite1" presStyleCnt="0"/>
      <dgm:spPr/>
    </dgm:pt>
    <dgm:pt modelId="{C6ADAAE6-BC4B-4180-9F94-674669F3CC52}" type="pres">
      <dgm:prSet presAssocID="{43F07AFC-7E06-4E8E-B2ED-7322E541B956}" presName="rootText1" presStyleLbl="node0" presStyleIdx="0" presStyleCnt="1">
        <dgm:presLayoutVars>
          <dgm:chPref val="3"/>
        </dgm:presLayoutVars>
      </dgm:prSet>
      <dgm:spPr/>
    </dgm:pt>
    <dgm:pt modelId="{96763C33-82AF-4882-AD97-5A3976070481}" type="pres">
      <dgm:prSet presAssocID="{43F07AFC-7E06-4E8E-B2ED-7322E541B956}" presName="rootConnector1" presStyleLbl="node1" presStyleIdx="0" presStyleCnt="0"/>
      <dgm:spPr/>
    </dgm:pt>
    <dgm:pt modelId="{F32712EB-7FAC-468F-94C5-276108BA3CD0}" type="pres">
      <dgm:prSet presAssocID="{43F07AFC-7E06-4E8E-B2ED-7322E541B956}" presName="hierChild2" presStyleCnt="0"/>
      <dgm:spPr/>
    </dgm:pt>
    <dgm:pt modelId="{4A7E7F4F-3555-4FC4-9527-BEDFE5A3C9DF}" type="pres">
      <dgm:prSet presAssocID="{A027507A-5CD4-4DE9-AE19-2761E51BBEB1}" presName="Name64" presStyleLbl="parChTrans1D2" presStyleIdx="0" presStyleCnt="1"/>
      <dgm:spPr/>
    </dgm:pt>
    <dgm:pt modelId="{48A9AA8B-1330-4886-93BE-9EC7AFA76C9D}" type="pres">
      <dgm:prSet presAssocID="{68641DF9-D367-4AB7-BE9C-6A670771FF59}" presName="hierRoot2" presStyleCnt="0">
        <dgm:presLayoutVars>
          <dgm:hierBranch val="init"/>
        </dgm:presLayoutVars>
      </dgm:prSet>
      <dgm:spPr/>
    </dgm:pt>
    <dgm:pt modelId="{237AA464-A01C-4664-801B-2FD014C85E1E}" type="pres">
      <dgm:prSet presAssocID="{68641DF9-D367-4AB7-BE9C-6A670771FF59}" presName="rootComposite" presStyleCnt="0"/>
      <dgm:spPr/>
    </dgm:pt>
    <dgm:pt modelId="{60C41EAE-BA88-4FE7-9FFC-1AE0C2ABDD8D}" type="pres">
      <dgm:prSet presAssocID="{68641DF9-D367-4AB7-BE9C-6A670771FF59}" presName="rootText" presStyleLbl="node2" presStyleIdx="0" presStyleCnt="1">
        <dgm:presLayoutVars>
          <dgm:chPref val="3"/>
        </dgm:presLayoutVars>
      </dgm:prSet>
      <dgm:spPr/>
    </dgm:pt>
    <dgm:pt modelId="{AC436C07-0235-4795-8DA8-5D9DAC387A62}" type="pres">
      <dgm:prSet presAssocID="{68641DF9-D367-4AB7-BE9C-6A670771FF59}" presName="rootConnector" presStyleLbl="node2" presStyleIdx="0" presStyleCnt="1"/>
      <dgm:spPr/>
    </dgm:pt>
    <dgm:pt modelId="{F8316012-7FC5-4C2C-BCBE-982F0E785EBB}" type="pres">
      <dgm:prSet presAssocID="{68641DF9-D367-4AB7-BE9C-6A670771FF59}" presName="hierChild4" presStyleCnt="0"/>
      <dgm:spPr/>
    </dgm:pt>
    <dgm:pt modelId="{F970406D-4EC5-4817-8582-5A0DD92F9BDE}" type="pres">
      <dgm:prSet presAssocID="{68641DF9-D367-4AB7-BE9C-6A670771FF59}" presName="hierChild5" presStyleCnt="0"/>
      <dgm:spPr/>
    </dgm:pt>
    <dgm:pt modelId="{BA562FCE-651E-40C5-A9B8-33B2DCF81ED7}" type="pres">
      <dgm:prSet presAssocID="{43F07AFC-7E06-4E8E-B2ED-7322E541B956}" presName="hierChild3" presStyleCnt="0"/>
      <dgm:spPr/>
    </dgm:pt>
  </dgm:ptLst>
  <dgm:cxnLst>
    <dgm:cxn modelId="{C0588639-DB9F-4288-BBC4-B265973715C9}" srcId="{B6F71CA2-09C2-4ADC-9D5D-F222D06F7AAD}" destId="{43F07AFC-7E06-4E8E-B2ED-7322E541B956}" srcOrd="0" destOrd="0" parTransId="{CF0D6BCB-C0C7-456D-878F-9637611DEEA8}" sibTransId="{AA5B3F9A-0AF2-436E-92A0-5B1EBE2B7DAB}"/>
    <dgm:cxn modelId="{B26A0E5F-7D0E-42E3-A115-15364BABBFA1}" type="presOf" srcId="{43F07AFC-7E06-4E8E-B2ED-7322E541B956}" destId="{96763C33-82AF-4882-AD97-5A3976070481}" srcOrd="1" destOrd="0" presId="urn:microsoft.com/office/officeart/2009/3/layout/HorizontalOrganizationChart"/>
    <dgm:cxn modelId="{B54C1464-6435-47B8-AC23-0E5F3E75265A}" type="presOf" srcId="{B6F71CA2-09C2-4ADC-9D5D-F222D06F7AAD}" destId="{05B9B9DA-2F57-48CB-A6CA-D9294F3A71A0}" srcOrd="0" destOrd="0" presId="urn:microsoft.com/office/officeart/2009/3/layout/HorizontalOrganizationChart"/>
    <dgm:cxn modelId="{06E23046-4ACD-4F48-A177-1FFF4E66F1CF}" type="presOf" srcId="{A027507A-5CD4-4DE9-AE19-2761E51BBEB1}" destId="{4A7E7F4F-3555-4FC4-9527-BEDFE5A3C9DF}" srcOrd="0" destOrd="0" presId="urn:microsoft.com/office/officeart/2009/3/layout/HorizontalOrganizationChart"/>
    <dgm:cxn modelId="{A7E5F1A8-742E-46D3-B4EB-7AC3D0AE8E4A}" type="presOf" srcId="{68641DF9-D367-4AB7-BE9C-6A670771FF59}" destId="{AC436C07-0235-4795-8DA8-5D9DAC387A62}" srcOrd="1" destOrd="0" presId="urn:microsoft.com/office/officeart/2009/3/layout/HorizontalOrganizationChart"/>
    <dgm:cxn modelId="{45519FBC-7B21-4553-B025-48CBD61F98C2}" type="presOf" srcId="{68641DF9-D367-4AB7-BE9C-6A670771FF59}" destId="{60C41EAE-BA88-4FE7-9FFC-1AE0C2ABDD8D}" srcOrd="0" destOrd="0" presId="urn:microsoft.com/office/officeart/2009/3/layout/HorizontalOrganizationChart"/>
    <dgm:cxn modelId="{18BFBED2-2A2F-4C94-A01D-96D6C0438705}" type="presOf" srcId="{43F07AFC-7E06-4E8E-B2ED-7322E541B956}" destId="{C6ADAAE6-BC4B-4180-9F94-674669F3CC52}" srcOrd="0" destOrd="0" presId="urn:microsoft.com/office/officeart/2009/3/layout/HorizontalOrganizationChart"/>
    <dgm:cxn modelId="{563874F9-D72C-4B1F-9BCD-3A63931ED25C}" srcId="{43F07AFC-7E06-4E8E-B2ED-7322E541B956}" destId="{68641DF9-D367-4AB7-BE9C-6A670771FF59}" srcOrd="0" destOrd="0" parTransId="{A027507A-5CD4-4DE9-AE19-2761E51BBEB1}" sibTransId="{40EE1D5F-D172-4123-A0FA-DD4A18FBD8C3}"/>
    <dgm:cxn modelId="{02DD4C0A-A616-454A-BB01-1C3D49106547}" type="presParOf" srcId="{05B9B9DA-2F57-48CB-A6CA-D9294F3A71A0}" destId="{9719A57A-7331-464F-BEA7-DABA34CF507A}" srcOrd="0" destOrd="0" presId="urn:microsoft.com/office/officeart/2009/3/layout/HorizontalOrganizationChart"/>
    <dgm:cxn modelId="{3280F315-7A39-438F-89C0-9226EBB32B2E}" type="presParOf" srcId="{9719A57A-7331-464F-BEA7-DABA34CF507A}" destId="{24CA6BE1-555E-4835-AF14-C6DB556CC4CC}" srcOrd="0" destOrd="0" presId="urn:microsoft.com/office/officeart/2009/3/layout/HorizontalOrganizationChart"/>
    <dgm:cxn modelId="{C2BA437B-CD6F-452D-B336-ADA8D96DF2A3}" type="presParOf" srcId="{24CA6BE1-555E-4835-AF14-C6DB556CC4CC}" destId="{C6ADAAE6-BC4B-4180-9F94-674669F3CC52}" srcOrd="0" destOrd="0" presId="urn:microsoft.com/office/officeart/2009/3/layout/HorizontalOrganizationChart"/>
    <dgm:cxn modelId="{189410F2-8627-4215-B9E1-73277472072E}" type="presParOf" srcId="{24CA6BE1-555E-4835-AF14-C6DB556CC4CC}" destId="{96763C33-82AF-4882-AD97-5A3976070481}" srcOrd="1" destOrd="0" presId="urn:microsoft.com/office/officeart/2009/3/layout/HorizontalOrganizationChart"/>
    <dgm:cxn modelId="{56358BB2-963D-49A0-A9A6-C86D28871B05}" type="presParOf" srcId="{9719A57A-7331-464F-BEA7-DABA34CF507A}" destId="{F32712EB-7FAC-468F-94C5-276108BA3CD0}" srcOrd="1" destOrd="0" presId="urn:microsoft.com/office/officeart/2009/3/layout/HorizontalOrganizationChart"/>
    <dgm:cxn modelId="{543F1E22-FAAA-4C60-AE33-B552FA6C348F}" type="presParOf" srcId="{F32712EB-7FAC-468F-94C5-276108BA3CD0}" destId="{4A7E7F4F-3555-4FC4-9527-BEDFE5A3C9DF}" srcOrd="0" destOrd="0" presId="urn:microsoft.com/office/officeart/2009/3/layout/HorizontalOrganizationChart"/>
    <dgm:cxn modelId="{6CBD5110-5715-43A5-9556-22AB70B28DCC}" type="presParOf" srcId="{F32712EB-7FAC-468F-94C5-276108BA3CD0}" destId="{48A9AA8B-1330-4886-93BE-9EC7AFA76C9D}" srcOrd="1" destOrd="0" presId="urn:microsoft.com/office/officeart/2009/3/layout/HorizontalOrganizationChart"/>
    <dgm:cxn modelId="{0A94D14D-39AA-4261-9BF5-8EEF6F1B24F2}" type="presParOf" srcId="{48A9AA8B-1330-4886-93BE-9EC7AFA76C9D}" destId="{237AA464-A01C-4664-801B-2FD014C85E1E}" srcOrd="0" destOrd="0" presId="urn:microsoft.com/office/officeart/2009/3/layout/HorizontalOrganizationChart"/>
    <dgm:cxn modelId="{D44FB47E-88D0-455C-8ED5-92B20D438694}" type="presParOf" srcId="{237AA464-A01C-4664-801B-2FD014C85E1E}" destId="{60C41EAE-BA88-4FE7-9FFC-1AE0C2ABDD8D}" srcOrd="0" destOrd="0" presId="urn:microsoft.com/office/officeart/2009/3/layout/HorizontalOrganizationChart"/>
    <dgm:cxn modelId="{707A592A-B56F-4048-A695-5B47DD2B3A6A}" type="presParOf" srcId="{237AA464-A01C-4664-801B-2FD014C85E1E}" destId="{AC436C07-0235-4795-8DA8-5D9DAC387A62}" srcOrd="1" destOrd="0" presId="urn:microsoft.com/office/officeart/2009/3/layout/HorizontalOrganizationChart"/>
    <dgm:cxn modelId="{DCA762BC-EC17-477B-85AD-A2169E32B01B}" type="presParOf" srcId="{48A9AA8B-1330-4886-93BE-9EC7AFA76C9D}" destId="{F8316012-7FC5-4C2C-BCBE-982F0E785EBB}" srcOrd="1" destOrd="0" presId="urn:microsoft.com/office/officeart/2009/3/layout/HorizontalOrganizationChart"/>
    <dgm:cxn modelId="{448140D0-8096-4990-B098-CAC06BA023F0}" type="presParOf" srcId="{48A9AA8B-1330-4886-93BE-9EC7AFA76C9D}" destId="{F970406D-4EC5-4817-8582-5A0DD92F9BDE}" srcOrd="2" destOrd="0" presId="urn:microsoft.com/office/officeart/2009/3/layout/HorizontalOrganizationChart"/>
    <dgm:cxn modelId="{AE9AD7A3-4082-403D-90E7-5099CE34CD5D}" type="presParOf" srcId="{9719A57A-7331-464F-BEA7-DABA34CF507A}" destId="{BA562FCE-651E-40C5-A9B8-33B2DCF81ED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B652C0-E2A4-4100-B280-901D31E5056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B82F92-37CF-47E5-9D4A-63F538BD4F1A}" type="pres">
      <dgm:prSet presAssocID="{F1B652C0-E2A4-4100-B280-901D31E50569}" presName="Name0" presStyleCnt="0">
        <dgm:presLayoutVars>
          <dgm:chMax/>
          <dgm:chPref/>
          <dgm:dir/>
          <dgm:animLvl val="lvl"/>
        </dgm:presLayoutVars>
      </dgm:prSet>
      <dgm:spPr/>
    </dgm:pt>
  </dgm:ptLst>
  <dgm:cxnLst>
    <dgm:cxn modelId="{D345DA65-9024-463B-A14D-91C34A6EA964}" type="presOf" srcId="{F1B652C0-E2A4-4100-B280-901D31E50569}" destId="{69B82F92-37CF-47E5-9D4A-63F538BD4F1A}" srcOrd="0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8AF7BF-E078-458E-A443-1296E65CF152}" type="doc">
      <dgm:prSet loTypeId="urn:microsoft.com/office/officeart/2005/8/layout/radial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3A716774-7411-46A6-AA5A-15A828FCDCA0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dirty="0"/>
            <a:t>Keys</a:t>
          </a:r>
        </a:p>
      </dgm:t>
    </dgm:pt>
    <dgm:pt modelId="{0AEB3D9E-C431-4FC6-8FDE-806D525F7821}" type="parTrans" cxnId="{EDEC414B-3AAD-4A0F-8CC4-06B92048BD06}">
      <dgm:prSet/>
      <dgm:spPr/>
      <dgm:t>
        <a:bodyPr/>
        <a:lstStyle/>
        <a:p>
          <a:endParaRPr lang="en-IN"/>
        </a:p>
      </dgm:t>
    </dgm:pt>
    <dgm:pt modelId="{443449C8-3FB2-42F2-895D-1DDA5D4B8244}" type="sibTrans" cxnId="{EDEC414B-3AAD-4A0F-8CC4-06B92048BD06}">
      <dgm:prSet/>
      <dgm:spPr/>
      <dgm:t>
        <a:bodyPr/>
        <a:lstStyle/>
        <a:p>
          <a:endParaRPr lang="en-IN"/>
        </a:p>
      </dgm:t>
    </dgm:pt>
    <dgm:pt modelId="{7DAA0760-8EA1-4600-B222-18545C80FD55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dirty="0"/>
            <a:t>Super Key</a:t>
          </a:r>
        </a:p>
      </dgm:t>
    </dgm:pt>
    <dgm:pt modelId="{9B44ECC4-FCDE-41F9-975F-CD17E84B3E8E}" type="parTrans" cxnId="{1D6F009D-2E12-4AD6-B483-F57F9E6D3D5C}">
      <dgm:prSet/>
      <dgm:spPr/>
      <dgm:t>
        <a:bodyPr/>
        <a:lstStyle/>
        <a:p>
          <a:endParaRPr lang="en-IN"/>
        </a:p>
      </dgm:t>
    </dgm:pt>
    <dgm:pt modelId="{5FA82D0F-0B71-4E66-80D2-FD34AC50F0FF}" type="sibTrans" cxnId="{1D6F009D-2E12-4AD6-B483-F57F9E6D3D5C}">
      <dgm:prSet/>
      <dgm:spPr/>
      <dgm:t>
        <a:bodyPr/>
        <a:lstStyle/>
        <a:p>
          <a:endParaRPr lang="en-IN"/>
        </a:p>
      </dgm:t>
    </dgm:pt>
    <dgm:pt modelId="{42591DEC-B641-4A76-A31A-0BAFB2DCC18A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dirty="0"/>
            <a:t>Candidate Key</a:t>
          </a:r>
        </a:p>
      </dgm:t>
    </dgm:pt>
    <dgm:pt modelId="{9E3A82DD-77C8-46EA-A70D-E64ECCF700E1}" type="parTrans" cxnId="{C94C841F-C0AD-47F4-BA58-4760460E2E8A}">
      <dgm:prSet/>
      <dgm:spPr/>
      <dgm:t>
        <a:bodyPr/>
        <a:lstStyle/>
        <a:p>
          <a:endParaRPr lang="en-IN"/>
        </a:p>
      </dgm:t>
    </dgm:pt>
    <dgm:pt modelId="{53BB6A5C-B725-4C3F-9D77-8D5A77B40BE7}" type="sibTrans" cxnId="{C94C841F-C0AD-47F4-BA58-4760460E2E8A}">
      <dgm:prSet/>
      <dgm:spPr/>
      <dgm:t>
        <a:bodyPr/>
        <a:lstStyle/>
        <a:p>
          <a:endParaRPr lang="en-IN"/>
        </a:p>
      </dgm:t>
    </dgm:pt>
    <dgm:pt modelId="{C0A3CFBF-E822-4BC4-A884-B9FAB25F870C}">
      <dgm:prSet phldrT="[Text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dirty="0"/>
            <a:t>Primary Key</a:t>
          </a:r>
        </a:p>
      </dgm:t>
    </dgm:pt>
    <dgm:pt modelId="{6A36B2AE-FD3B-482D-BEED-08A53704B3AC}" type="parTrans" cxnId="{EB7A6E51-8E9E-403D-BE20-21CED4914818}">
      <dgm:prSet/>
      <dgm:spPr/>
      <dgm:t>
        <a:bodyPr/>
        <a:lstStyle/>
        <a:p>
          <a:endParaRPr lang="en-IN"/>
        </a:p>
      </dgm:t>
    </dgm:pt>
    <dgm:pt modelId="{494628AD-89FC-4E60-B2A1-270889476FE0}" type="sibTrans" cxnId="{EB7A6E51-8E9E-403D-BE20-21CED4914818}">
      <dgm:prSet/>
      <dgm:spPr/>
      <dgm:t>
        <a:bodyPr/>
        <a:lstStyle/>
        <a:p>
          <a:endParaRPr lang="en-IN"/>
        </a:p>
      </dgm:t>
    </dgm:pt>
    <dgm:pt modelId="{AB2A1DA1-F4F6-4A73-82E6-D171DA11CA3D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dirty="0"/>
            <a:t>Alternate Key</a:t>
          </a:r>
        </a:p>
      </dgm:t>
    </dgm:pt>
    <dgm:pt modelId="{ABE5FFD3-5D64-4709-B524-D796949BF7D5}" type="parTrans" cxnId="{4B7A09FA-B83D-4D06-B2F1-E0E41579BC9C}">
      <dgm:prSet/>
      <dgm:spPr/>
      <dgm:t>
        <a:bodyPr/>
        <a:lstStyle/>
        <a:p>
          <a:endParaRPr lang="en-IN"/>
        </a:p>
      </dgm:t>
    </dgm:pt>
    <dgm:pt modelId="{961902F1-D8EC-4C9D-9A97-4AE2001C9956}" type="sibTrans" cxnId="{4B7A09FA-B83D-4D06-B2F1-E0E41579BC9C}">
      <dgm:prSet/>
      <dgm:spPr/>
      <dgm:t>
        <a:bodyPr/>
        <a:lstStyle/>
        <a:p>
          <a:endParaRPr lang="en-IN"/>
        </a:p>
      </dgm:t>
    </dgm:pt>
    <dgm:pt modelId="{11481505-240B-46BA-B1E3-7B7D7200AB20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dirty="0"/>
            <a:t>Unique Key</a:t>
          </a:r>
        </a:p>
      </dgm:t>
    </dgm:pt>
    <dgm:pt modelId="{1730533E-1EB4-4381-AC01-5723739407EB}" type="parTrans" cxnId="{8673068E-80E4-4164-A214-AEB0C31839D6}">
      <dgm:prSet/>
      <dgm:spPr/>
      <dgm:t>
        <a:bodyPr/>
        <a:lstStyle/>
        <a:p>
          <a:endParaRPr lang="en-IN"/>
        </a:p>
      </dgm:t>
    </dgm:pt>
    <dgm:pt modelId="{7358469D-062C-4444-A2CB-21BD58B494DC}" type="sibTrans" cxnId="{8673068E-80E4-4164-A214-AEB0C31839D6}">
      <dgm:prSet/>
      <dgm:spPr/>
      <dgm:t>
        <a:bodyPr/>
        <a:lstStyle/>
        <a:p>
          <a:endParaRPr lang="en-IN"/>
        </a:p>
      </dgm:t>
    </dgm:pt>
    <dgm:pt modelId="{A4631FC1-B43A-4936-92CD-567E3913E036}">
      <dgm:prSet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dirty="0"/>
            <a:t>Foreign Key</a:t>
          </a:r>
        </a:p>
      </dgm:t>
    </dgm:pt>
    <dgm:pt modelId="{46119D68-7235-4270-B185-60BC85AFE00D}" type="parTrans" cxnId="{E66B196D-D51C-4FAF-B064-35B2F25BB25C}">
      <dgm:prSet/>
      <dgm:spPr/>
      <dgm:t>
        <a:bodyPr/>
        <a:lstStyle/>
        <a:p>
          <a:endParaRPr lang="en-IN"/>
        </a:p>
      </dgm:t>
    </dgm:pt>
    <dgm:pt modelId="{799508B8-48C5-4036-B07D-74EC2785DF1D}" type="sibTrans" cxnId="{E66B196D-D51C-4FAF-B064-35B2F25BB25C}">
      <dgm:prSet/>
      <dgm:spPr/>
      <dgm:t>
        <a:bodyPr/>
        <a:lstStyle/>
        <a:p>
          <a:endParaRPr lang="en-IN"/>
        </a:p>
      </dgm:t>
    </dgm:pt>
    <dgm:pt modelId="{89066A53-B1E6-467B-8F45-651A50736821}" type="pres">
      <dgm:prSet presAssocID="{668AF7BF-E078-458E-A443-1296E65CF152}" presName="composite" presStyleCnt="0">
        <dgm:presLayoutVars>
          <dgm:chMax val="1"/>
          <dgm:dir/>
          <dgm:resizeHandles val="exact"/>
        </dgm:presLayoutVars>
      </dgm:prSet>
      <dgm:spPr/>
    </dgm:pt>
    <dgm:pt modelId="{B6983AB3-5CD6-4AF0-89BB-52140DEBF093}" type="pres">
      <dgm:prSet presAssocID="{668AF7BF-E078-458E-A443-1296E65CF152}" presName="radial" presStyleCnt="0">
        <dgm:presLayoutVars>
          <dgm:animLvl val="ctr"/>
        </dgm:presLayoutVars>
      </dgm:prSet>
      <dgm:spPr/>
    </dgm:pt>
    <dgm:pt modelId="{2FACF5F0-3B0D-40C4-87E2-131BDC9FD131}" type="pres">
      <dgm:prSet presAssocID="{3A716774-7411-46A6-AA5A-15A828FCDCA0}" presName="centerShape" presStyleLbl="vennNode1" presStyleIdx="0" presStyleCnt="7"/>
      <dgm:spPr/>
    </dgm:pt>
    <dgm:pt modelId="{99F73DF3-AF26-4E54-B645-62EE9D34C66D}" type="pres">
      <dgm:prSet presAssocID="{7DAA0760-8EA1-4600-B222-18545C80FD55}" presName="node" presStyleLbl="vennNode1" presStyleIdx="1" presStyleCnt="7">
        <dgm:presLayoutVars>
          <dgm:bulletEnabled val="1"/>
        </dgm:presLayoutVars>
      </dgm:prSet>
      <dgm:spPr/>
    </dgm:pt>
    <dgm:pt modelId="{8ED13DF8-300F-4C40-B478-422EA1E894E2}" type="pres">
      <dgm:prSet presAssocID="{42591DEC-B641-4A76-A31A-0BAFB2DCC18A}" presName="node" presStyleLbl="vennNode1" presStyleIdx="2" presStyleCnt="7">
        <dgm:presLayoutVars>
          <dgm:bulletEnabled val="1"/>
        </dgm:presLayoutVars>
      </dgm:prSet>
      <dgm:spPr/>
    </dgm:pt>
    <dgm:pt modelId="{E35AC5BF-F65B-471E-A4B6-7B5F3F678F98}" type="pres">
      <dgm:prSet presAssocID="{C0A3CFBF-E822-4BC4-A884-B9FAB25F870C}" presName="node" presStyleLbl="vennNode1" presStyleIdx="3" presStyleCnt="7">
        <dgm:presLayoutVars>
          <dgm:bulletEnabled val="1"/>
        </dgm:presLayoutVars>
      </dgm:prSet>
      <dgm:spPr/>
    </dgm:pt>
    <dgm:pt modelId="{D78A5DCC-CA9A-4934-AC7C-8495E62A6F16}" type="pres">
      <dgm:prSet presAssocID="{AB2A1DA1-F4F6-4A73-82E6-D171DA11CA3D}" presName="node" presStyleLbl="vennNode1" presStyleIdx="4" presStyleCnt="7">
        <dgm:presLayoutVars>
          <dgm:bulletEnabled val="1"/>
        </dgm:presLayoutVars>
      </dgm:prSet>
      <dgm:spPr/>
    </dgm:pt>
    <dgm:pt modelId="{06FF9892-7FD4-413B-9BC3-B7B8DB66A5BB}" type="pres">
      <dgm:prSet presAssocID="{11481505-240B-46BA-B1E3-7B7D7200AB20}" presName="node" presStyleLbl="vennNode1" presStyleIdx="5" presStyleCnt="7">
        <dgm:presLayoutVars>
          <dgm:bulletEnabled val="1"/>
        </dgm:presLayoutVars>
      </dgm:prSet>
      <dgm:spPr/>
    </dgm:pt>
    <dgm:pt modelId="{00FFF813-87E0-44D2-B6AE-9034F4821A6E}" type="pres">
      <dgm:prSet presAssocID="{A4631FC1-B43A-4936-92CD-567E3913E036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546D4911-4D01-410F-A3C1-D64A358A0BA3}" type="presOf" srcId="{668AF7BF-E078-458E-A443-1296E65CF152}" destId="{89066A53-B1E6-467B-8F45-651A50736821}" srcOrd="0" destOrd="0" presId="urn:microsoft.com/office/officeart/2005/8/layout/radial3"/>
    <dgm:cxn modelId="{C94C841F-C0AD-47F4-BA58-4760460E2E8A}" srcId="{3A716774-7411-46A6-AA5A-15A828FCDCA0}" destId="{42591DEC-B641-4A76-A31A-0BAFB2DCC18A}" srcOrd="1" destOrd="0" parTransId="{9E3A82DD-77C8-46EA-A70D-E64ECCF700E1}" sibTransId="{53BB6A5C-B725-4C3F-9D77-8D5A77B40BE7}"/>
    <dgm:cxn modelId="{38362E34-0031-469B-B61F-C93B49CA0E2D}" type="presOf" srcId="{7DAA0760-8EA1-4600-B222-18545C80FD55}" destId="{99F73DF3-AF26-4E54-B645-62EE9D34C66D}" srcOrd="0" destOrd="0" presId="urn:microsoft.com/office/officeart/2005/8/layout/radial3"/>
    <dgm:cxn modelId="{4C742D66-F26D-4585-A288-58A9BFEE8E6B}" type="presOf" srcId="{3A716774-7411-46A6-AA5A-15A828FCDCA0}" destId="{2FACF5F0-3B0D-40C4-87E2-131BDC9FD131}" srcOrd="0" destOrd="0" presId="urn:microsoft.com/office/officeart/2005/8/layout/radial3"/>
    <dgm:cxn modelId="{EDEC414B-3AAD-4A0F-8CC4-06B92048BD06}" srcId="{668AF7BF-E078-458E-A443-1296E65CF152}" destId="{3A716774-7411-46A6-AA5A-15A828FCDCA0}" srcOrd="0" destOrd="0" parTransId="{0AEB3D9E-C431-4FC6-8FDE-806D525F7821}" sibTransId="{443449C8-3FB2-42F2-895D-1DDA5D4B8244}"/>
    <dgm:cxn modelId="{E66B196D-D51C-4FAF-B064-35B2F25BB25C}" srcId="{3A716774-7411-46A6-AA5A-15A828FCDCA0}" destId="{A4631FC1-B43A-4936-92CD-567E3913E036}" srcOrd="5" destOrd="0" parTransId="{46119D68-7235-4270-B185-60BC85AFE00D}" sibTransId="{799508B8-48C5-4036-B07D-74EC2785DF1D}"/>
    <dgm:cxn modelId="{EB7A6E51-8E9E-403D-BE20-21CED4914818}" srcId="{3A716774-7411-46A6-AA5A-15A828FCDCA0}" destId="{C0A3CFBF-E822-4BC4-A884-B9FAB25F870C}" srcOrd="2" destOrd="0" parTransId="{6A36B2AE-FD3B-482D-BEED-08A53704B3AC}" sibTransId="{494628AD-89FC-4E60-B2A1-270889476FE0}"/>
    <dgm:cxn modelId="{8673068E-80E4-4164-A214-AEB0C31839D6}" srcId="{3A716774-7411-46A6-AA5A-15A828FCDCA0}" destId="{11481505-240B-46BA-B1E3-7B7D7200AB20}" srcOrd="4" destOrd="0" parTransId="{1730533E-1EB4-4381-AC01-5723739407EB}" sibTransId="{7358469D-062C-4444-A2CB-21BD58B494DC}"/>
    <dgm:cxn modelId="{1D6F009D-2E12-4AD6-B483-F57F9E6D3D5C}" srcId="{3A716774-7411-46A6-AA5A-15A828FCDCA0}" destId="{7DAA0760-8EA1-4600-B222-18545C80FD55}" srcOrd="0" destOrd="0" parTransId="{9B44ECC4-FCDE-41F9-975F-CD17E84B3E8E}" sibTransId="{5FA82D0F-0B71-4E66-80D2-FD34AC50F0FF}"/>
    <dgm:cxn modelId="{AB5F51CA-6FCB-46F9-A626-EE3435E84E69}" type="presOf" srcId="{C0A3CFBF-E822-4BC4-A884-B9FAB25F870C}" destId="{E35AC5BF-F65B-471E-A4B6-7B5F3F678F98}" srcOrd="0" destOrd="0" presId="urn:microsoft.com/office/officeart/2005/8/layout/radial3"/>
    <dgm:cxn modelId="{860CCED6-0558-4EB5-AB45-F9CF7AFFF1B8}" type="presOf" srcId="{42591DEC-B641-4A76-A31A-0BAFB2DCC18A}" destId="{8ED13DF8-300F-4C40-B478-422EA1E894E2}" srcOrd="0" destOrd="0" presId="urn:microsoft.com/office/officeart/2005/8/layout/radial3"/>
    <dgm:cxn modelId="{37C7D0E6-5D24-4650-9252-443E14A0167F}" type="presOf" srcId="{11481505-240B-46BA-B1E3-7B7D7200AB20}" destId="{06FF9892-7FD4-413B-9BC3-B7B8DB66A5BB}" srcOrd="0" destOrd="0" presId="urn:microsoft.com/office/officeart/2005/8/layout/radial3"/>
    <dgm:cxn modelId="{3BA3E3E8-89D5-4BA1-9351-437682BD973C}" type="presOf" srcId="{A4631FC1-B43A-4936-92CD-567E3913E036}" destId="{00FFF813-87E0-44D2-B6AE-9034F4821A6E}" srcOrd="0" destOrd="0" presId="urn:microsoft.com/office/officeart/2005/8/layout/radial3"/>
    <dgm:cxn modelId="{262923EC-5679-4EF8-BE86-9E100F82CC09}" type="presOf" srcId="{AB2A1DA1-F4F6-4A73-82E6-D171DA11CA3D}" destId="{D78A5DCC-CA9A-4934-AC7C-8495E62A6F16}" srcOrd="0" destOrd="0" presId="urn:microsoft.com/office/officeart/2005/8/layout/radial3"/>
    <dgm:cxn modelId="{4B7A09FA-B83D-4D06-B2F1-E0E41579BC9C}" srcId="{3A716774-7411-46A6-AA5A-15A828FCDCA0}" destId="{AB2A1DA1-F4F6-4A73-82E6-D171DA11CA3D}" srcOrd="3" destOrd="0" parTransId="{ABE5FFD3-5D64-4709-B524-D796949BF7D5}" sibTransId="{961902F1-D8EC-4C9D-9A97-4AE2001C9956}"/>
    <dgm:cxn modelId="{73A19008-4BA5-4604-93E6-B846991F7D88}" type="presParOf" srcId="{89066A53-B1E6-467B-8F45-651A50736821}" destId="{B6983AB3-5CD6-4AF0-89BB-52140DEBF093}" srcOrd="0" destOrd="0" presId="urn:microsoft.com/office/officeart/2005/8/layout/radial3"/>
    <dgm:cxn modelId="{DB004CD2-6D8F-4573-9F7B-B9E4A8B4446C}" type="presParOf" srcId="{B6983AB3-5CD6-4AF0-89BB-52140DEBF093}" destId="{2FACF5F0-3B0D-40C4-87E2-131BDC9FD131}" srcOrd="0" destOrd="0" presId="urn:microsoft.com/office/officeart/2005/8/layout/radial3"/>
    <dgm:cxn modelId="{E736E5A0-AC83-4E8E-B991-1DEDB82A80DF}" type="presParOf" srcId="{B6983AB3-5CD6-4AF0-89BB-52140DEBF093}" destId="{99F73DF3-AF26-4E54-B645-62EE9D34C66D}" srcOrd="1" destOrd="0" presId="urn:microsoft.com/office/officeart/2005/8/layout/radial3"/>
    <dgm:cxn modelId="{AAEF7F0D-143D-4EF1-94F6-8D91E3660997}" type="presParOf" srcId="{B6983AB3-5CD6-4AF0-89BB-52140DEBF093}" destId="{8ED13DF8-300F-4C40-B478-422EA1E894E2}" srcOrd="2" destOrd="0" presId="urn:microsoft.com/office/officeart/2005/8/layout/radial3"/>
    <dgm:cxn modelId="{A765BF1F-82E3-48EA-810C-0E27FF9CC273}" type="presParOf" srcId="{B6983AB3-5CD6-4AF0-89BB-52140DEBF093}" destId="{E35AC5BF-F65B-471E-A4B6-7B5F3F678F98}" srcOrd="3" destOrd="0" presId="urn:microsoft.com/office/officeart/2005/8/layout/radial3"/>
    <dgm:cxn modelId="{F8219F3B-1FB6-4798-9833-C109CBF9D85F}" type="presParOf" srcId="{B6983AB3-5CD6-4AF0-89BB-52140DEBF093}" destId="{D78A5DCC-CA9A-4934-AC7C-8495E62A6F16}" srcOrd="4" destOrd="0" presId="urn:microsoft.com/office/officeart/2005/8/layout/radial3"/>
    <dgm:cxn modelId="{63026D55-A7A4-4BDA-90FC-43E5DBF723AC}" type="presParOf" srcId="{B6983AB3-5CD6-4AF0-89BB-52140DEBF093}" destId="{06FF9892-7FD4-413B-9BC3-B7B8DB66A5BB}" srcOrd="5" destOrd="0" presId="urn:microsoft.com/office/officeart/2005/8/layout/radial3"/>
    <dgm:cxn modelId="{76DC91B8-C909-4EDF-816A-2D96031CB408}" type="presParOf" srcId="{B6983AB3-5CD6-4AF0-89BB-52140DEBF093}" destId="{00FFF813-87E0-44D2-B6AE-9034F4821A6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E1E441-3536-448B-A39C-AC48615EA9AF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CEA65A7-1A55-410B-8DB4-D543B1C800D4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IN" sz="2000" dirty="0"/>
            <a:t>Citizen of     India	</a:t>
          </a:r>
        </a:p>
      </dgm:t>
    </dgm:pt>
    <dgm:pt modelId="{EBC84657-44AC-4B3E-A8BA-FADF6156A6F2}" type="parTrans" cxnId="{ABEDB55B-4C5B-4A9C-B31A-0A2B5162E0EC}">
      <dgm:prSet/>
      <dgm:spPr/>
      <dgm:t>
        <a:bodyPr/>
        <a:lstStyle/>
        <a:p>
          <a:endParaRPr lang="en-IN"/>
        </a:p>
      </dgm:t>
    </dgm:pt>
    <dgm:pt modelId="{A6DB0ED1-3DA5-4B9F-BABE-F212A78F285A}" type="sibTrans" cxnId="{ABEDB55B-4C5B-4A9C-B31A-0A2B5162E0EC}">
      <dgm:prSet/>
      <dgm:spPr/>
      <dgm:t>
        <a:bodyPr/>
        <a:lstStyle/>
        <a:p>
          <a:endParaRPr lang="en-IN"/>
        </a:p>
      </dgm:t>
    </dgm:pt>
    <dgm:pt modelId="{B35AE1D7-99C0-48B6-938B-E6032344BE15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sz="2000" dirty="0"/>
            <a:t>Aadhar Card</a:t>
          </a:r>
        </a:p>
      </dgm:t>
    </dgm:pt>
    <dgm:pt modelId="{37298069-3C4F-423E-B6FC-25279AC651F1}" type="parTrans" cxnId="{6106D0CA-FE92-43A4-B97D-5E3BBEA17564}">
      <dgm:prSet/>
      <dgm:spPr/>
      <dgm:t>
        <a:bodyPr/>
        <a:lstStyle/>
        <a:p>
          <a:endParaRPr lang="en-IN"/>
        </a:p>
      </dgm:t>
    </dgm:pt>
    <dgm:pt modelId="{E658E20D-98FB-4225-8E7D-A1D97CF33A75}" type="sibTrans" cxnId="{6106D0CA-FE92-43A4-B97D-5E3BBEA17564}">
      <dgm:prSet/>
      <dgm:spPr/>
      <dgm:t>
        <a:bodyPr/>
        <a:lstStyle/>
        <a:p>
          <a:endParaRPr lang="en-IN"/>
        </a:p>
      </dgm:t>
    </dgm:pt>
    <dgm:pt modelId="{F957C6BF-B3FA-4145-B175-351C3A4E9F07}" type="pres">
      <dgm:prSet presAssocID="{32E1E441-3536-448B-A39C-AC48615EA9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5CE843-8166-4EF3-AC39-7292DD6D0C75}" type="pres">
      <dgm:prSet presAssocID="{ECEA65A7-1A55-410B-8DB4-D543B1C800D4}" presName="hierRoot1" presStyleCnt="0">
        <dgm:presLayoutVars>
          <dgm:hierBranch val="init"/>
        </dgm:presLayoutVars>
      </dgm:prSet>
      <dgm:spPr/>
    </dgm:pt>
    <dgm:pt modelId="{F6920654-0C4D-4803-89DD-72F00BC35027}" type="pres">
      <dgm:prSet presAssocID="{ECEA65A7-1A55-410B-8DB4-D543B1C800D4}" presName="rootComposite1" presStyleCnt="0"/>
      <dgm:spPr/>
    </dgm:pt>
    <dgm:pt modelId="{06F1D7F2-A2FF-431E-A8BE-FE9B6CE1C7A0}" type="pres">
      <dgm:prSet presAssocID="{ECEA65A7-1A55-410B-8DB4-D543B1C800D4}" presName="rootText1" presStyleLbl="node0" presStyleIdx="0" presStyleCnt="1">
        <dgm:presLayoutVars>
          <dgm:chPref val="3"/>
        </dgm:presLayoutVars>
      </dgm:prSet>
      <dgm:spPr/>
    </dgm:pt>
    <dgm:pt modelId="{5D0094B2-FBE8-4708-8138-64D64DF73A42}" type="pres">
      <dgm:prSet presAssocID="{ECEA65A7-1A55-410B-8DB4-D543B1C800D4}" presName="rootConnector1" presStyleLbl="node1" presStyleIdx="0" presStyleCnt="0"/>
      <dgm:spPr/>
    </dgm:pt>
    <dgm:pt modelId="{ED3FA2E5-25FD-4AA8-A1EB-F57C3177057C}" type="pres">
      <dgm:prSet presAssocID="{ECEA65A7-1A55-410B-8DB4-D543B1C800D4}" presName="hierChild2" presStyleCnt="0"/>
      <dgm:spPr/>
    </dgm:pt>
    <dgm:pt modelId="{2544C02C-D315-4757-BA3C-175A8774F8B1}" type="pres">
      <dgm:prSet presAssocID="{37298069-3C4F-423E-B6FC-25279AC651F1}" presName="Name37" presStyleLbl="parChTrans1D2" presStyleIdx="0" presStyleCnt="1"/>
      <dgm:spPr/>
    </dgm:pt>
    <dgm:pt modelId="{E9EBEB5A-A9B5-46C7-B285-F4CF72A5101C}" type="pres">
      <dgm:prSet presAssocID="{B35AE1D7-99C0-48B6-938B-E6032344BE15}" presName="hierRoot2" presStyleCnt="0">
        <dgm:presLayoutVars>
          <dgm:hierBranch val="init"/>
        </dgm:presLayoutVars>
      </dgm:prSet>
      <dgm:spPr/>
    </dgm:pt>
    <dgm:pt modelId="{2A19612C-C2D6-41B7-9D09-AE38BA3C24BD}" type="pres">
      <dgm:prSet presAssocID="{B35AE1D7-99C0-48B6-938B-E6032344BE15}" presName="rootComposite" presStyleCnt="0"/>
      <dgm:spPr/>
    </dgm:pt>
    <dgm:pt modelId="{453D1663-E221-45BB-925B-4511B48424E0}" type="pres">
      <dgm:prSet presAssocID="{B35AE1D7-99C0-48B6-938B-E6032344BE15}" presName="rootText" presStyleLbl="node2" presStyleIdx="0" presStyleCnt="1">
        <dgm:presLayoutVars>
          <dgm:chPref val="3"/>
        </dgm:presLayoutVars>
      </dgm:prSet>
      <dgm:spPr/>
    </dgm:pt>
    <dgm:pt modelId="{4201F527-7138-4555-8105-4ABE695C22CC}" type="pres">
      <dgm:prSet presAssocID="{B35AE1D7-99C0-48B6-938B-E6032344BE15}" presName="rootConnector" presStyleLbl="node2" presStyleIdx="0" presStyleCnt="1"/>
      <dgm:spPr/>
    </dgm:pt>
    <dgm:pt modelId="{B50D7725-B26E-40CD-A123-19E295E5E467}" type="pres">
      <dgm:prSet presAssocID="{B35AE1D7-99C0-48B6-938B-E6032344BE15}" presName="hierChild4" presStyleCnt="0"/>
      <dgm:spPr/>
    </dgm:pt>
    <dgm:pt modelId="{CD9CFB5C-3F15-4931-BE36-EF0B515C64C6}" type="pres">
      <dgm:prSet presAssocID="{B35AE1D7-99C0-48B6-938B-E6032344BE15}" presName="hierChild5" presStyleCnt="0"/>
      <dgm:spPr/>
    </dgm:pt>
    <dgm:pt modelId="{AAEDF5A7-59B2-4A2D-A0C3-59EB5F0BAE60}" type="pres">
      <dgm:prSet presAssocID="{ECEA65A7-1A55-410B-8DB4-D543B1C800D4}" presName="hierChild3" presStyleCnt="0"/>
      <dgm:spPr/>
    </dgm:pt>
  </dgm:ptLst>
  <dgm:cxnLst>
    <dgm:cxn modelId="{66BCA502-28A4-432E-973E-3C766C3D6EB1}" type="presOf" srcId="{B35AE1D7-99C0-48B6-938B-E6032344BE15}" destId="{4201F527-7138-4555-8105-4ABE695C22CC}" srcOrd="1" destOrd="0" presId="urn:microsoft.com/office/officeart/2005/8/layout/orgChart1"/>
    <dgm:cxn modelId="{44795523-702D-4FC8-AE5F-86CC7B33E06B}" type="presOf" srcId="{37298069-3C4F-423E-B6FC-25279AC651F1}" destId="{2544C02C-D315-4757-BA3C-175A8774F8B1}" srcOrd="0" destOrd="0" presId="urn:microsoft.com/office/officeart/2005/8/layout/orgChart1"/>
    <dgm:cxn modelId="{04764A2E-A9AA-449B-ADEC-D7E1A1C73BDF}" type="presOf" srcId="{ECEA65A7-1A55-410B-8DB4-D543B1C800D4}" destId="{5D0094B2-FBE8-4708-8138-64D64DF73A42}" srcOrd="1" destOrd="0" presId="urn:microsoft.com/office/officeart/2005/8/layout/orgChart1"/>
    <dgm:cxn modelId="{26A8CA31-B6B9-46AF-B7A6-02B77C08E006}" type="presOf" srcId="{32E1E441-3536-448B-A39C-AC48615EA9AF}" destId="{F957C6BF-B3FA-4145-B175-351C3A4E9F07}" srcOrd="0" destOrd="0" presId="urn:microsoft.com/office/officeart/2005/8/layout/orgChart1"/>
    <dgm:cxn modelId="{ABEDB55B-4C5B-4A9C-B31A-0A2B5162E0EC}" srcId="{32E1E441-3536-448B-A39C-AC48615EA9AF}" destId="{ECEA65A7-1A55-410B-8DB4-D543B1C800D4}" srcOrd="0" destOrd="0" parTransId="{EBC84657-44AC-4B3E-A8BA-FADF6156A6F2}" sibTransId="{A6DB0ED1-3DA5-4B9F-BABE-F212A78F285A}"/>
    <dgm:cxn modelId="{590B79B0-B3F9-4C00-ACD1-C20D28EF55E1}" type="presOf" srcId="{ECEA65A7-1A55-410B-8DB4-D543B1C800D4}" destId="{06F1D7F2-A2FF-431E-A8BE-FE9B6CE1C7A0}" srcOrd="0" destOrd="0" presId="urn:microsoft.com/office/officeart/2005/8/layout/orgChart1"/>
    <dgm:cxn modelId="{95B40DC3-D6D5-41EA-872F-0BA3BB9AB4C8}" type="presOf" srcId="{B35AE1D7-99C0-48B6-938B-E6032344BE15}" destId="{453D1663-E221-45BB-925B-4511B48424E0}" srcOrd="0" destOrd="0" presId="urn:microsoft.com/office/officeart/2005/8/layout/orgChart1"/>
    <dgm:cxn modelId="{6106D0CA-FE92-43A4-B97D-5E3BBEA17564}" srcId="{ECEA65A7-1A55-410B-8DB4-D543B1C800D4}" destId="{B35AE1D7-99C0-48B6-938B-E6032344BE15}" srcOrd="0" destOrd="0" parTransId="{37298069-3C4F-423E-B6FC-25279AC651F1}" sibTransId="{E658E20D-98FB-4225-8E7D-A1D97CF33A75}"/>
    <dgm:cxn modelId="{14658A84-F85A-4779-91B5-78EF2DB52200}" type="presParOf" srcId="{F957C6BF-B3FA-4145-B175-351C3A4E9F07}" destId="{275CE843-8166-4EF3-AC39-7292DD6D0C75}" srcOrd="0" destOrd="0" presId="urn:microsoft.com/office/officeart/2005/8/layout/orgChart1"/>
    <dgm:cxn modelId="{33F9C725-CA35-46DC-8152-FCDF8B4E4A6E}" type="presParOf" srcId="{275CE843-8166-4EF3-AC39-7292DD6D0C75}" destId="{F6920654-0C4D-4803-89DD-72F00BC35027}" srcOrd="0" destOrd="0" presId="urn:microsoft.com/office/officeart/2005/8/layout/orgChart1"/>
    <dgm:cxn modelId="{AA46AB48-1AE9-497C-BFC6-A9AAF968C231}" type="presParOf" srcId="{F6920654-0C4D-4803-89DD-72F00BC35027}" destId="{06F1D7F2-A2FF-431E-A8BE-FE9B6CE1C7A0}" srcOrd="0" destOrd="0" presId="urn:microsoft.com/office/officeart/2005/8/layout/orgChart1"/>
    <dgm:cxn modelId="{E40CDE45-B9D3-45F0-9F29-74A736840E31}" type="presParOf" srcId="{F6920654-0C4D-4803-89DD-72F00BC35027}" destId="{5D0094B2-FBE8-4708-8138-64D64DF73A42}" srcOrd="1" destOrd="0" presId="urn:microsoft.com/office/officeart/2005/8/layout/orgChart1"/>
    <dgm:cxn modelId="{23AC092A-95FB-4FC7-905D-A824C817A495}" type="presParOf" srcId="{275CE843-8166-4EF3-AC39-7292DD6D0C75}" destId="{ED3FA2E5-25FD-4AA8-A1EB-F57C3177057C}" srcOrd="1" destOrd="0" presId="urn:microsoft.com/office/officeart/2005/8/layout/orgChart1"/>
    <dgm:cxn modelId="{3AA8B8A1-379E-43AD-BC67-CB8F5F583E35}" type="presParOf" srcId="{ED3FA2E5-25FD-4AA8-A1EB-F57C3177057C}" destId="{2544C02C-D315-4757-BA3C-175A8774F8B1}" srcOrd="0" destOrd="0" presId="urn:microsoft.com/office/officeart/2005/8/layout/orgChart1"/>
    <dgm:cxn modelId="{711E70C3-470D-4EAE-AAA2-95AEB32760D7}" type="presParOf" srcId="{ED3FA2E5-25FD-4AA8-A1EB-F57C3177057C}" destId="{E9EBEB5A-A9B5-46C7-B285-F4CF72A5101C}" srcOrd="1" destOrd="0" presId="urn:microsoft.com/office/officeart/2005/8/layout/orgChart1"/>
    <dgm:cxn modelId="{A265D997-EB92-4F9A-8E01-90D4D00F9E4D}" type="presParOf" srcId="{E9EBEB5A-A9B5-46C7-B285-F4CF72A5101C}" destId="{2A19612C-C2D6-41B7-9D09-AE38BA3C24BD}" srcOrd="0" destOrd="0" presId="urn:microsoft.com/office/officeart/2005/8/layout/orgChart1"/>
    <dgm:cxn modelId="{DDEB72F7-038C-4BBE-91DB-AF1404DF4D5A}" type="presParOf" srcId="{2A19612C-C2D6-41B7-9D09-AE38BA3C24BD}" destId="{453D1663-E221-45BB-925B-4511B48424E0}" srcOrd="0" destOrd="0" presId="urn:microsoft.com/office/officeart/2005/8/layout/orgChart1"/>
    <dgm:cxn modelId="{37A80C44-B2F2-4764-BF70-90B8E372B04F}" type="presParOf" srcId="{2A19612C-C2D6-41B7-9D09-AE38BA3C24BD}" destId="{4201F527-7138-4555-8105-4ABE695C22CC}" srcOrd="1" destOrd="0" presId="urn:microsoft.com/office/officeart/2005/8/layout/orgChart1"/>
    <dgm:cxn modelId="{6C68591B-6730-4311-A947-55302D879C9D}" type="presParOf" srcId="{E9EBEB5A-A9B5-46C7-B285-F4CF72A5101C}" destId="{B50D7725-B26E-40CD-A123-19E295E5E467}" srcOrd="1" destOrd="0" presId="urn:microsoft.com/office/officeart/2005/8/layout/orgChart1"/>
    <dgm:cxn modelId="{1317B43F-967B-423A-AAD7-3251905C9ABE}" type="presParOf" srcId="{E9EBEB5A-A9B5-46C7-B285-F4CF72A5101C}" destId="{CD9CFB5C-3F15-4931-BE36-EF0B515C64C6}" srcOrd="2" destOrd="0" presId="urn:microsoft.com/office/officeart/2005/8/layout/orgChart1"/>
    <dgm:cxn modelId="{A81ED5C3-8106-48A6-8646-24A4056D46FB}" type="presParOf" srcId="{275CE843-8166-4EF3-AC39-7292DD6D0C75}" destId="{AAEDF5A7-59B2-4A2D-A0C3-59EB5F0BAE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E1E441-3536-448B-A39C-AC48615EA9AF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CEA65A7-1A55-410B-8DB4-D543B1C800D4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IN" sz="2000" dirty="0"/>
            <a:t>Country</a:t>
          </a:r>
        </a:p>
      </dgm:t>
    </dgm:pt>
    <dgm:pt modelId="{EBC84657-44AC-4B3E-A8BA-FADF6156A6F2}" type="parTrans" cxnId="{ABEDB55B-4C5B-4A9C-B31A-0A2B5162E0EC}">
      <dgm:prSet/>
      <dgm:spPr/>
      <dgm:t>
        <a:bodyPr/>
        <a:lstStyle/>
        <a:p>
          <a:endParaRPr lang="en-IN"/>
        </a:p>
      </dgm:t>
    </dgm:pt>
    <dgm:pt modelId="{A6DB0ED1-3DA5-4B9F-BABE-F212A78F285A}" type="sibTrans" cxnId="{ABEDB55B-4C5B-4A9C-B31A-0A2B5162E0EC}">
      <dgm:prSet/>
      <dgm:spPr/>
      <dgm:t>
        <a:bodyPr/>
        <a:lstStyle/>
        <a:p>
          <a:endParaRPr lang="en-IN"/>
        </a:p>
      </dgm:t>
    </dgm:pt>
    <dgm:pt modelId="{B35AE1D7-99C0-48B6-938B-E6032344BE15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sz="2000" dirty="0"/>
            <a:t>Residents</a:t>
          </a:r>
        </a:p>
      </dgm:t>
    </dgm:pt>
    <dgm:pt modelId="{37298069-3C4F-423E-B6FC-25279AC651F1}" type="parTrans" cxnId="{6106D0CA-FE92-43A4-B97D-5E3BBEA17564}">
      <dgm:prSet/>
      <dgm:spPr/>
      <dgm:t>
        <a:bodyPr/>
        <a:lstStyle/>
        <a:p>
          <a:endParaRPr lang="en-IN"/>
        </a:p>
      </dgm:t>
    </dgm:pt>
    <dgm:pt modelId="{E658E20D-98FB-4225-8E7D-A1D97CF33A75}" type="sibTrans" cxnId="{6106D0CA-FE92-43A4-B97D-5E3BBEA17564}">
      <dgm:prSet/>
      <dgm:spPr/>
      <dgm:t>
        <a:bodyPr/>
        <a:lstStyle/>
        <a:p>
          <a:endParaRPr lang="en-IN"/>
        </a:p>
      </dgm:t>
    </dgm:pt>
    <dgm:pt modelId="{F957C6BF-B3FA-4145-B175-351C3A4E9F07}" type="pres">
      <dgm:prSet presAssocID="{32E1E441-3536-448B-A39C-AC48615EA9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5CE843-8166-4EF3-AC39-7292DD6D0C75}" type="pres">
      <dgm:prSet presAssocID="{ECEA65A7-1A55-410B-8DB4-D543B1C800D4}" presName="hierRoot1" presStyleCnt="0">
        <dgm:presLayoutVars>
          <dgm:hierBranch val="init"/>
        </dgm:presLayoutVars>
      </dgm:prSet>
      <dgm:spPr/>
    </dgm:pt>
    <dgm:pt modelId="{F6920654-0C4D-4803-89DD-72F00BC35027}" type="pres">
      <dgm:prSet presAssocID="{ECEA65A7-1A55-410B-8DB4-D543B1C800D4}" presName="rootComposite1" presStyleCnt="0"/>
      <dgm:spPr/>
    </dgm:pt>
    <dgm:pt modelId="{06F1D7F2-A2FF-431E-A8BE-FE9B6CE1C7A0}" type="pres">
      <dgm:prSet presAssocID="{ECEA65A7-1A55-410B-8DB4-D543B1C800D4}" presName="rootText1" presStyleLbl="node0" presStyleIdx="0" presStyleCnt="1">
        <dgm:presLayoutVars>
          <dgm:chPref val="3"/>
        </dgm:presLayoutVars>
      </dgm:prSet>
      <dgm:spPr/>
    </dgm:pt>
    <dgm:pt modelId="{5D0094B2-FBE8-4708-8138-64D64DF73A42}" type="pres">
      <dgm:prSet presAssocID="{ECEA65A7-1A55-410B-8DB4-D543B1C800D4}" presName="rootConnector1" presStyleLbl="node1" presStyleIdx="0" presStyleCnt="0"/>
      <dgm:spPr/>
    </dgm:pt>
    <dgm:pt modelId="{ED3FA2E5-25FD-4AA8-A1EB-F57C3177057C}" type="pres">
      <dgm:prSet presAssocID="{ECEA65A7-1A55-410B-8DB4-D543B1C800D4}" presName="hierChild2" presStyleCnt="0"/>
      <dgm:spPr/>
    </dgm:pt>
    <dgm:pt modelId="{2544C02C-D315-4757-BA3C-175A8774F8B1}" type="pres">
      <dgm:prSet presAssocID="{37298069-3C4F-423E-B6FC-25279AC651F1}" presName="Name37" presStyleLbl="parChTrans1D2" presStyleIdx="0" presStyleCnt="1"/>
      <dgm:spPr/>
    </dgm:pt>
    <dgm:pt modelId="{E9EBEB5A-A9B5-46C7-B285-F4CF72A5101C}" type="pres">
      <dgm:prSet presAssocID="{B35AE1D7-99C0-48B6-938B-E6032344BE15}" presName="hierRoot2" presStyleCnt="0">
        <dgm:presLayoutVars>
          <dgm:hierBranch val="init"/>
        </dgm:presLayoutVars>
      </dgm:prSet>
      <dgm:spPr/>
    </dgm:pt>
    <dgm:pt modelId="{2A19612C-C2D6-41B7-9D09-AE38BA3C24BD}" type="pres">
      <dgm:prSet presAssocID="{B35AE1D7-99C0-48B6-938B-E6032344BE15}" presName="rootComposite" presStyleCnt="0"/>
      <dgm:spPr/>
    </dgm:pt>
    <dgm:pt modelId="{453D1663-E221-45BB-925B-4511B48424E0}" type="pres">
      <dgm:prSet presAssocID="{B35AE1D7-99C0-48B6-938B-E6032344BE15}" presName="rootText" presStyleLbl="node2" presStyleIdx="0" presStyleCnt="1">
        <dgm:presLayoutVars>
          <dgm:chPref val="3"/>
        </dgm:presLayoutVars>
      </dgm:prSet>
      <dgm:spPr/>
    </dgm:pt>
    <dgm:pt modelId="{4201F527-7138-4555-8105-4ABE695C22CC}" type="pres">
      <dgm:prSet presAssocID="{B35AE1D7-99C0-48B6-938B-E6032344BE15}" presName="rootConnector" presStyleLbl="node2" presStyleIdx="0" presStyleCnt="1"/>
      <dgm:spPr/>
    </dgm:pt>
    <dgm:pt modelId="{B50D7725-B26E-40CD-A123-19E295E5E467}" type="pres">
      <dgm:prSet presAssocID="{B35AE1D7-99C0-48B6-938B-E6032344BE15}" presName="hierChild4" presStyleCnt="0"/>
      <dgm:spPr/>
    </dgm:pt>
    <dgm:pt modelId="{CD9CFB5C-3F15-4931-BE36-EF0B515C64C6}" type="pres">
      <dgm:prSet presAssocID="{B35AE1D7-99C0-48B6-938B-E6032344BE15}" presName="hierChild5" presStyleCnt="0"/>
      <dgm:spPr/>
    </dgm:pt>
    <dgm:pt modelId="{AAEDF5A7-59B2-4A2D-A0C3-59EB5F0BAE60}" type="pres">
      <dgm:prSet presAssocID="{ECEA65A7-1A55-410B-8DB4-D543B1C800D4}" presName="hierChild3" presStyleCnt="0"/>
      <dgm:spPr/>
    </dgm:pt>
  </dgm:ptLst>
  <dgm:cxnLst>
    <dgm:cxn modelId="{66BCA502-28A4-432E-973E-3C766C3D6EB1}" type="presOf" srcId="{B35AE1D7-99C0-48B6-938B-E6032344BE15}" destId="{4201F527-7138-4555-8105-4ABE695C22CC}" srcOrd="1" destOrd="0" presId="urn:microsoft.com/office/officeart/2005/8/layout/orgChart1"/>
    <dgm:cxn modelId="{44795523-702D-4FC8-AE5F-86CC7B33E06B}" type="presOf" srcId="{37298069-3C4F-423E-B6FC-25279AC651F1}" destId="{2544C02C-D315-4757-BA3C-175A8774F8B1}" srcOrd="0" destOrd="0" presId="urn:microsoft.com/office/officeart/2005/8/layout/orgChart1"/>
    <dgm:cxn modelId="{04764A2E-A9AA-449B-ADEC-D7E1A1C73BDF}" type="presOf" srcId="{ECEA65A7-1A55-410B-8DB4-D543B1C800D4}" destId="{5D0094B2-FBE8-4708-8138-64D64DF73A42}" srcOrd="1" destOrd="0" presId="urn:microsoft.com/office/officeart/2005/8/layout/orgChart1"/>
    <dgm:cxn modelId="{26A8CA31-B6B9-46AF-B7A6-02B77C08E006}" type="presOf" srcId="{32E1E441-3536-448B-A39C-AC48615EA9AF}" destId="{F957C6BF-B3FA-4145-B175-351C3A4E9F07}" srcOrd="0" destOrd="0" presId="urn:microsoft.com/office/officeart/2005/8/layout/orgChart1"/>
    <dgm:cxn modelId="{ABEDB55B-4C5B-4A9C-B31A-0A2B5162E0EC}" srcId="{32E1E441-3536-448B-A39C-AC48615EA9AF}" destId="{ECEA65A7-1A55-410B-8DB4-D543B1C800D4}" srcOrd="0" destOrd="0" parTransId="{EBC84657-44AC-4B3E-A8BA-FADF6156A6F2}" sibTransId="{A6DB0ED1-3DA5-4B9F-BABE-F212A78F285A}"/>
    <dgm:cxn modelId="{590B79B0-B3F9-4C00-ACD1-C20D28EF55E1}" type="presOf" srcId="{ECEA65A7-1A55-410B-8DB4-D543B1C800D4}" destId="{06F1D7F2-A2FF-431E-A8BE-FE9B6CE1C7A0}" srcOrd="0" destOrd="0" presId="urn:microsoft.com/office/officeart/2005/8/layout/orgChart1"/>
    <dgm:cxn modelId="{95B40DC3-D6D5-41EA-872F-0BA3BB9AB4C8}" type="presOf" srcId="{B35AE1D7-99C0-48B6-938B-E6032344BE15}" destId="{453D1663-E221-45BB-925B-4511B48424E0}" srcOrd="0" destOrd="0" presId="urn:microsoft.com/office/officeart/2005/8/layout/orgChart1"/>
    <dgm:cxn modelId="{6106D0CA-FE92-43A4-B97D-5E3BBEA17564}" srcId="{ECEA65A7-1A55-410B-8DB4-D543B1C800D4}" destId="{B35AE1D7-99C0-48B6-938B-E6032344BE15}" srcOrd="0" destOrd="0" parTransId="{37298069-3C4F-423E-B6FC-25279AC651F1}" sibTransId="{E658E20D-98FB-4225-8E7D-A1D97CF33A75}"/>
    <dgm:cxn modelId="{14658A84-F85A-4779-91B5-78EF2DB52200}" type="presParOf" srcId="{F957C6BF-B3FA-4145-B175-351C3A4E9F07}" destId="{275CE843-8166-4EF3-AC39-7292DD6D0C75}" srcOrd="0" destOrd="0" presId="urn:microsoft.com/office/officeart/2005/8/layout/orgChart1"/>
    <dgm:cxn modelId="{33F9C725-CA35-46DC-8152-FCDF8B4E4A6E}" type="presParOf" srcId="{275CE843-8166-4EF3-AC39-7292DD6D0C75}" destId="{F6920654-0C4D-4803-89DD-72F00BC35027}" srcOrd="0" destOrd="0" presId="urn:microsoft.com/office/officeart/2005/8/layout/orgChart1"/>
    <dgm:cxn modelId="{AA46AB48-1AE9-497C-BFC6-A9AAF968C231}" type="presParOf" srcId="{F6920654-0C4D-4803-89DD-72F00BC35027}" destId="{06F1D7F2-A2FF-431E-A8BE-FE9B6CE1C7A0}" srcOrd="0" destOrd="0" presId="urn:microsoft.com/office/officeart/2005/8/layout/orgChart1"/>
    <dgm:cxn modelId="{E40CDE45-B9D3-45F0-9F29-74A736840E31}" type="presParOf" srcId="{F6920654-0C4D-4803-89DD-72F00BC35027}" destId="{5D0094B2-FBE8-4708-8138-64D64DF73A42}" srcOrd="1" destOrd="0" presId="urn:microsoft.com/office/officeart/2005/8/layout/orgChart1"/>
    <dgm:cxn modelId="{23AC092A-95FB-4FC7-905D-A824C817A495}" type="presParOf" srcId="{275CE843-8166-4EF3-AC39-7292DD6D0C75}" destId="{ED3FA2E5-25FD-4AA8-A1EB-F57C3177057C}" srcOrd="1" destOrd="0" presId="urn:microsoft.com/office/officeart/2005/8/layout/orgChart1"/>
    <dgm:cxn modelId="{3AA8B8A1-379E-43AD-BC67-CB8F5F583E35}" type="presParOf" srcId="{ED3FA2E5-25FD-4AA8-A1EB-F57C3177057C}" destId="{2544C02C-D315-4757-BA3C-175A8774F8B1}" srcOrd="0" destOrd="0" presId="urn:microsoft.com/office/officeart/2005/8/layout/orgChart1"/>
    <dgm:cxn modelId="{711E70C3-470D-4EAE-AAA2-95AEB32760D7}" type="presParOf" srcId="{ED3FA2E5-25FD-4AA8-A1EB-F57C3177057C}" destId="{E9EBEB5A-A9B5-46C7-B285-F4CF72A5101C}" srcOrd="1" destOrd="0" presId="urn:microsoft.com/office/officeart/2005/8/layout/orgChart1"/>
    <dgm:cxn modelId="{A265D997-EB92-4F9A-8E01-90D4D00F9E4D}" type="presParOf" srcId="{E9EBEB5A-A9B5-46C7-B285-F4CF72A5101C}" destId="{2A19612C-C2D6-41B7-9D09-AE38BA3C24BD}" srcOrd="0" destOrd="0" presId="urn:microsoft.com/office/officeart/2005/8/layout/orgChart1"/>
    <dgm:cxn modelId="{DDEB72F7-038C-4BBE-91DB-AF1404DF4D5A}" type="presParOf" srcId="{2A19612C-C2D6-41B7-9D09-AE38BA3C24BD}" destId="{453D1663-E221-45BB-925B-4511B48424E0}" srcOrd="0" destOrd="0" presId="urn:microsoft.com/office/officeart/2005/8/layout/orgChart1"/>
    <dgm:cxn modelId="{37A80C44-B2F2-4764-BF70-90B8E372B04F}" type="presParOf" srcId="{2A19612C-C2D6-41B7-9D09-AE38BA3C24BD}" destId="{4201F527-7138-4555-8105-4ABE695C22CC}" srcOrd="1" destOrd="0" presId="urn:microsoft.com/office/officeart/2005/8/layout/orgChart1"/>
    <dgm:cxn modelId="{6C68591B-6730-4311-A947-55302D879C9D}" type="presParOf" srcId="{E9EBEB5A-A9B5-46C7-B285-F4CF72A5101C}" destId="{B50D7725-B26E-40CD-A123-19E295E5E467}" srcOrd="1" destOrd="0" presId="urn:microsoft.com/office/officeart/2005/8/layout/orgChart1"/>
    <dgm:cxn modelId="{1317B43F-967B-423A-AAD7-3251905C9ABE}" type="presParOf" srcId="{E9EBEB5A-A9B5-46C7-B285-F4CF72A5101C}" destId="{CD9CFB5C-3F15-4931-BE36-EF0B515C64C6}" srcOrd="2" destOrd="0" presId="urn:microsoft.com/office/officeart/2005/8/layout/orgChart1"/>
    <dgm:cxn modelId="{A81ED5C3-8106-48A6-8646-24A4056D46FB}" type="presParOf" srcId="{275CE843-8166-4EF3-AC39-7292DD6D0C75}" destId="{AAEDF5A7-59B2-4A2D-A0C3-59EB5F0BAE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E1E441-3536-448B-A39C-AC48615EA9AF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CEA65A7-1A55-410B-8DB4-D543B1C800D4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/>
          <a:r>
            <a:rPr lang="en-IN" sz="2000" dirty="0"/>
            <a:t>Subjects</a:t>
          </a:r>
        </a:p>
      </dgm:t>
    </dgm:pt>
    <dgm:pt modelId="{EBC84657-44AC-4B3E-A8BA-FADF6156A6F2}" type="parTrans" cxnId="{ABEDB55B-4C5B-4A9C-B31A-0A2B5162E0EC}">
      <dgm:prSet/>
      <dgm:spPr/>
      <dgm:t>
        <a:bodyPr/>
        <a:lstStyle/>
        <a:p>
          <a:endParaRPr lang="en-IN"/>
        </a:p>
      </dgm:t>
    </dgm:pt>
    <dgm:pt modelId="{A6DB0ED1-3DA5-4B9F-BABE-F212A78F285A}" type="sibTrans" cxnId="{ABEDB55B-4C5B-4A9C-B31A-0A2B5162E0EC}">
      <dgm:prSet/>
      <dgm:spPr/>
      <dgm:t>
        <a:bodyPr/>
        <a:lstStyle/>
        <a:p>
          <a:endParaRPr lang="en-IN"/>
        </a:p>
      </dgm:t>
    </dgm:pt>
    <dgm:pt modelId="{B35AE1D7-99C0-48B6-938B-E6032344BE15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IN" sz="2000" dirty="0"/>
            <a:t>Students</a:t>
          </a:r>
        </a:p>
      </dgm:t>
    </dgm:pt>
    <dgm:pt modelId="{37298069-3C4F-423E-B6FC-25279AC651F1}" type="parTrans" cxnId="{6106D0CA-FE92-43A4-B97D-5E3BBEA17564}">
      <dgm:prSet/>
      <dgm:spPr/>
      <dgm:t>
        <a:bodyPr/>
        <a:lstStyle/>
        <a:p>
          <a:endParaRPr lang="en-IN"/>
        </a:p>
      </dgm:t>
    </dgm:pt>
    <dgm:pt modelId="{E658E20D-98FB-4225-8E7D-A1D97CF33A75}" type="sibTrans" cxnId="{6106D0CA-FE92-43A4-B97D-5E3BBEA17564}">
      <dgm:prSet/>
      <dgm:spPr/>
      <dgm:t>
        <a:bodyPr/>
        <a:lstStyle/>
        <a:p>
          <a:endParaRPr lang="en-IN"/>
        </a:p>
      </dgm:t>
    </dgm:pt>
    <dgm:pt modelId="{F957C6BF-B3FA-4145-B175-351C3A4E9F07}" type="pres">
      <dgm:prSet presAssocID="{32E1E441-3536-448B-A39C-AC48615EA9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75CE843-8166-4EF3-AC39-7292DD6D0C75}" type="pres">
      <dgm:prSet presAssocID="{ECEA65A7-1A55-410B-8DB4-D543B1C800D4}" presName="hierRoot1" presStyleCnt="0">
        <dgm:presLayoutVars>
          <dgm:hierBranch val="init"/>
        </dgm:presLayoutVars>
      </dgm:prSet>
      <dgm:spPr/>
    </dgm:pt>
    <dgm:pt modelId="{F6920654-0C4D-4803-89DD-72F00BC35027}" type="pres">
      <dgm:prSet presAssocID="{ECEA65A7-1A55-410B-8DB4-D543B1C800D4}" presName="rootComposite1" presStyleCnt="0"/>
      <dgm:spPr/>
    </dgm:pt>
    <dgm:pt modelId="{06F1D7F2-A2FF-431E-A8BE-FE9B6CE1C7A0}" type="pres">
      <dgm:prSet presAssocID="{ECEA65A7-1A55-410B-8DB4-D543B1C800D4}" presName="rootText1" presStyleLbl="node0" presStyleIdx="0" presStyleCnt="1">
        <dgm:presLayoutVars>
          <dgm:chPref val="3"/>
        </dgm:presLayoutVars>
      </dgm:prSet>
      <dgm:spPr/>
    </dgm:pt>
    <dgm:pt modelId="{5D0094B2-FBE8-4708-8138-64D64DF73A42}" type="pres">
      <dgm:prSet presAssocID="{ECEA65A7-1A55-410B-8DB4-D543B1C800D4}" presName="rootConnector1" presStyleLbl="node1" presStyleIdx="0" presStyleCnt="0"/>
      <dgm:spPr/>
    </dgm:pt>
    <dgm:pt modelId="{ED3FA2E5-25FD-4AA8-A1EB-F57C3177057C}" type="pres">
      <dgm:prSet presAssocID="{ECEA65A7-1A55-410B-8DB4-D543B1C800D4}" presName="hierChild2" presStyleCnt="0"/>
      <dgm:spPr/>
    </dgm:pt>
    <dgm:pt modelId="{2544C02C-D315-4757-BA3C-175A8774F8B1}" type="pres">
      <dgm:prSet presAssocID="{37298069-3C4F-423E-B6FC-25279AC651F1}" presName="Name37" presStyleLbl="parChTrans1D2" presStyleIdx="0" presStyleCnt="1"/>
      <dgm:spPr/>
    </dgm:pt>
    <dgm:pt modelId="{E9EBEB5A-A9B5-46C7-B285-F4CF72A5101C}" type="pres">
      <dgm:prSet presAssocID="{B35AE1D7-99C0-48B6-938B-E6032344BE15}" presName="hierRoot2" presStyleCnt="0">
        <dgm:presLayoutVars>
          <dgm:hierBranch val="init"/>
        </dgm:presLayoutVars>
      </dgm:prSet>
      <dgm:spPr/>
    </dgm:pt>
    <dgm:pt modelId="{2A19612C-C2D6-41B7-9D09-AE38BA3C24BD}" type="pres">
      <dgm:prSet presAssocID="{B35AE1D7-99C0-48B6-938B-E6032344BE15}" presName="rootComposite" presStyleCnt="0"/>
      <dgm:spPr/>
    </dgm:pt>
    <dgm:pt modelId="{453D1663-E221-45BB-925B-4511B48424E0}" type="pres">
      <dgm:prSet presAssocID="{B35AE1D7-99C0-48B6-938B-E6032344BE15}" presName="rootText" presStyleLbl="node2" presStyleIdx="0" presStyleCnt="1">
        <dgm:presLayoutVars>
          <dgm:chPref val="3"/>
        </dgm:presLayoutVars>
      </dgm:prSet>
      <dgm:spPr/>
    </dgm:pt>
    <dgm:pt modelId="{4201F527-7138-4555-8105-4ABE695C22CC}" type="pres">
      <dgm:prSet presAssocID="{B35AE1D7-99C0-48B6-938B-E6032344BE15}" presName="rootConnector" presStyleLbl="node2" presStyleIdx="0" presStyleCnt="1"/>
      <dgm:spPr/>
    </dgm:pt>
    <dgm:pt modelId="{B50D7725-B26E-40CD-A123-19E295E5E467}" type="pres">
      <dgm:prSet presAssocID="{B35AE1D7-99C0-48B6-938B-E6032344BE15}" presName="hierChild4" presStyleCnt="0"/>
      <dgm:spPr/>
    </dgm:pt>
    <dgm:pt modelId="{CD9CFB5C-3F15-4931-BE36-EF0B515C64C6}" type="pres">
      <dgm:prSet presAssocID="{B35AE1D7-99C0-48B6-938B-E6032344BE15}" presName="hierChild5" presStyleCnt="0"/>
      <dgm:spPr/>
    </dgm:pt>
    <dgm:pt modelId="{AAEDF5A7-59B2-4A2D-A0C3-59EB5F0BAE60}" type="pres">
      <dgm:prSet presAssocID="{ECEA65A7-1A55-410B-8DB4-D543B1C800D4}" presName="hierChild3" presStyleCnt="0"/>
      <dgm:spPr/>
    </dgm:pt>
  </dgm:ptLst>
  <dgm:cxnLst>
    <dgm:cxn modelId="{66BCA502-28A4-432E-973E-3C766C3D6EB1}" type="presOf" srcId="{B35AE1D7-99C0-48B6-938B-E6032344BE15}" destId="{4201F527-7138-4555-8105-4ABE695C22CC}" srcOrd="1" destOrd="0" presId="urn:microsoft.com/office/officeart/2005/8/layout/orgChart1"/>
    <dgm:cxn modelId="{44795523-702D-4FC8-AE5F-86CC7B33E06B}" type="presOf" srcId="{37298069-3C4F-423E-B6FC-25279AC651F1}" destId="{2544C02C-D315-4757-BA3C-175A8774F8B1}" srcOrd="0" destOrd="0" presId="urn:microsoft.com/office/officeart/2005/8/layout/orgChart1"/>
    <dgm:cxn modelId="{04764A2E-A9AA-449B-ADEC-D7E1A1C73BDF}" type="presOf" srcId="{ECEA65A7-1A55-410B-8DB4-D543B1C800D4}" destId="{5D0094B2-FBE8-4708-8138-64D64DF73A42}" srcOrd="1" destOrd="0" presId="urn:microsoft.com/office/officeart/2005/8/layout/orgChart1"/>
    <dgm:cxn modelId="{26A8CA31-B6B9-46AF-B7A6-02B77C08E006}" type="presOf" srcId="{32E1E441-3536-448B-A39C-AC48615EA9AF}" destId="{F957C6BF-B3FA-4145-B175-351C3A4E9F07}" srcOrd="0" destOrd="0" presId="urn:microsoft.com/office/officeart/2005/8/layout/orgChart1"/>
    <dgm:cxn modelId="{ABEDB55B-4C5B-4A9C-B31A-0A2B5162E0EC}" srcId="{32E1E441-3536-448B-A39C-AC48615EA9AF}" destId="{ECEA65A7-1A55-410B-8DB4-D543B1C800D4}" srcOrd="0" destOrd="0" parTransId="{EBC84657-44AC-4B3E-A8BA-FADF6156A6F2}" sibTransId="{A6DB0ED1-3DA5-4B9F-BABE-F212A78F285A}"/>
    <dgm:cxn modelId="{590B79B0-B3F9-4C00-ACD1-C20D28EF55E1}" type="presOf" srcId="{ECEA65A7-1A55-410B-8DB4-D543B1C800D4}" destId="{06F1D7F2-A2FF-431E-A8BE-FE9B6CE1C7A0}" srcOrd="0" destOrd="0" presId="urn:microsoft.com/office/officeart/2005/8/layout/orgChart1"/>
    <dgm:cxn modelId="{95B40DC3-D6D5-41EA-872F-0BA3BB9AB4C8}" type="presOf" srcId="{B35AE1D7-99C0-48B6-938B-E6032344BE15}" destId="{453D1663-E221-45BB-925B-4511B48424E0}" srcOrd="0" destOrd="0" presId="urn:microsoft.com/office/officeart/2005/8/layout/orgChart1"/>
    <dgm:cxn modelId="{6106D0CA-FE92-43A4-B97D-5E3BBEA17564}" srcId="{ECEA65A7-1A55-410B-8DB4-D543B1C800D4}" destId="{B35AE1D7-99C0-48B6-938B-E6032344BE15}" srcOrd="0" destOrd="0" parTransId="{37298069-3C4F-423E-B6FC-25279AC651F1}" sibTransId="{E658E20D-98FB-4225-8E7D-A1D97CF33A75}"/>
    <dgm:cxn modelId="{14658A84-F85A-4779-91B5-78EF2DB52200}" type="presParOf" srcId="{F957C6BF-B3FA-4145-B175-351C3A4E9F07}" destId="{275CE843-8166-4EF3-AC39-7292DD6D0C75}" srcOrd="0" destOrd="0" presId="urn:microsoft.com/office/officeart/2005/8/layout/orgChart1"/>
    <dgm:cxn modelId="{33F9C725-CA35-46DC-8152-FCDF8B4E4A6E}" type="presParOf" srcId="{275CE843-8166-4EF3-AC39-7292DD6D0C75}" destId="{F6920654-0C4D-4803-89DD-72F00BC35027}" srcOrd="0" destOrd="0" presId="urn:microsoft.com/office/officeart/2005/8/layout/orgChart1"/>
    <dgm:cxn modelId="{AA46AB48-1AE9-497C-BFC6-A9AAF968C231}" type="presParOf" srcId="{F6920654-0C4D-4803-89DD-72F00BC35027}" destId="{06F1D7F2-A2FF-431E-A8BE-FE9B6CE1C7A0}" srcOrd="0" destOrd="0" presId="urn:microsoft.com/office/officeart/2005/8/layout/orgChart1"/>
    <dgm:cxn modelId="{E40CDE45-B9D3-45F0-9F29-74A736840E31}" type="presParOf" srcId="{F6920654-0C4D-4803-89DD-72F00BC35027}" destId="{5D0094B2-FBE8-4708-8138-64D64DF73A42}" srcOrd="1" destOrd="0" presId="urn:microsoft.com/office/officeart/2005/8/layout/orgChart1"/>
    <dgm:cxn modelId="{23AC092A-95FB-4FC7-905D-A824C817A495}" type="presParOf" srcId="{275CE843-8166-4EF3-AC39-7292DD6D0C75}" destId="{ED3FA2E5-25FD-4AA8-A1EB-F57C3177057C}" srcOrd="1" destOrd="0" presId="urn:microsoft.com/office/officeart/2005/8/layout/orgChart1"/>
    <dgm:cxn modelId="{3AA8B8A1-379E-43AD-BC67-CB8F5F583E35}" type="presParOf" srcId="{ED3FA2E5-25FD-4AA8-A1EB-F57C3177057C}" destId="{2544C02C-D315-4757-BA3C-175A8774F8B1}" srcOrd="0" destOrd="0" presId="urn:microsoft.com/office/officeart/2005/8/layout/orgChart1"/>
    <dgm:cxn modelId="{711E70C3-470D-4EAE-AAA2-95AEB32760D7}" type="presParOf" srcId="{ED3FA2E5-25FD-4AA8-A1EB-F57C3177057C}" destId="{E9EBEB5A-A9B5-46C7-B285-F4CF72A5101C}" srcOrd="1" destOrd="0" presId="urn:microsoft.com/office/officeart/2005/8/layout/orgChart1"/>
    <dgm:cxn modelId="{A265D997-EB92-4F9A-8E01-90D4D00F9E4D}" type="presParOf" srcId="{E9EBEB5A-A9B5-46C7-B285-F4CF72A5101C}" destId="{2A19612C-C2D6-41B7-9D09-AE38BA3C24BD}" srcOrd="0" destOrd="0" presId="urn:microsoft.com/office/officeart/2005/8/layout/orgChart1"/>
    <dgm:cxn modelId="{DDEB72F7-038C-4BBE-91DB-AF1404DF4D5A}" type="presParOf" srcId="{2A19612C-C2D6-41B7-9D09-AE38BA3C24BD}" destId="{453D1663-E221-45BB-925B-4511B48424E0}" srcOrd="0" destOrd="0" presId="urn:microsoft.com/office/officeart/2005/8/layout/orgChart1"/>
    <dgm:cxn modelId="{37A80C44-B2F2-4764-BF70-90B8E372B04F}" type="presParOf" srcId="{2A19612C-C2D6-41B7-9D09-AE38BA3C24BD}" destId="{4201F527-7138-4555-8105-4ABE695C22CC}" srcOrd="1" destOrd="0" presId="urn:microsoft.com/office/officeart/2005/8/layout/orgChart1"/>
    <dgm:cxn modelId="{6C68591B-6730-4311-A947-55302D879C9D}" type="presParOf" srcId="{E9EBEB5A-A9B5-46C7-B285-F4CF72A5101C}" destId="{B50D7725-B26E-40CD-A123-19E295E5E467}" srcOrd="1" destOrd="0" presId="urn:microsoft.com/office/officeart/2005/8/layout/orgChart1"/>
    <dgm:cxn modelId="{1317B43F-967B-423A-AAD7-3251905C9ABE}" type="presParOf" srcId="{E9EBEB5A-A9B5-46C7-B285-F4CF72A5101C}" destId="{CD9CFB5C-3F15-4931-BE36-EF0B515C64C6}" srcOrd="2" destOrd="0" presId="urn:microsoft.com/office/officeart/2005/8/layout/orgChart1"/>
    <dgm:cxn modelId="{A81ED5C3-8106-48A6-8646-24A4056D46FB}" type="presParOf" srcId="{275CE843-8166-4EF3-AC39-7292DD6D0C75}" destId="{AAEDF5A7-59B2-4A2D-A0C3-59EB5F0BAE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1612D-F62B-4987-8CAC-051406A4416D}">
      <dsp:nvSpPr>
        <dsp:cNvPr id="0" name=""/>
        <dsp:cNvSpPr/>
      </dsp:nvSpPr>
      <dsp:spPr>
        <a:xfrm>
          <a:off x="2658835" y="985011"/>
          <a:ext cx="1189952" cy="413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520"/>
              </a:lnTo>
              <a:lnTo>
                <a:pt x="1189952" y="206520"/>
              </a:lnTo>
              <a:lnTo>
                <a:pt x="1189952" y="41304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D90AA-0F9E-43B8-9A8E-AB6C25E52D5E}">
      <dsp:nvSpPr>
        <dsp:cNvPr id="0" name=""/>
        <dsp:cNvSpPr/>
      </dsp:nvSpPr>
      <dsp:spPr>
        <a:xfrm>
          <a:off x="1468883" y="985011"/>
          <a:ext cx="1189952" cy="413041"/>
        </a:xfrm>
        <a:custGeom>
          <a:avLst/>
          <a:gdLst/>
          <a:ahLst/>
          <a:cxnLst/>
          <a:rect l="0" t="0" r="0" b="0"/>
          <a:pathLst>
            <a:path>
              <a:moveTo>
                <a:pt x="1189952" y="0"/>
              </a:moveTo>
              <a:lnTo>
                <a:pt x="1189952" y="206520"/>
              </a:lnTo>
              <a:lnTo>
                <a:pt x="0" y="206520"/>
              </a:lnTo>
              <a:lnTo>
                <a:pt x="0" y="41304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2EB4D9-53AC-42EF-BA22-35E469B788BB}">
      <dsp:nvSpPr>
        <dsp:cNvPr id="0" name=""/>
        <dsp:cNvSpPr/>
      </dsp:nvSpPr>
      <dsp:spPr>
        <a:xfrm>
          <a:off x="1675403" y="1579"/>
          <a:ext cx="1966863" cy="9834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Database</a:t>
          </a:r>
        </a:p>
      </dsp:txBody>
      <dsp:txXfrm>
        <a:off x="1675403" y="1579"/>
        <a:ext cx="1966863" cy="983431"/>
      </dsp:txXfrm>
    </dsp:sp>
    <dsp:sp modelId="{92334390-A006-4C1C-953E-EED4A93D901A}">
      <dsp:nvSpPr>
        <dsp:cNvPr id="0" name=""/>
        <dsp:cNvSpPr/>
      </dsp:nvSpPr>
      <dsp:spPr>
        <a:xfrm>
          <a:off x="485451" y="1398052"/>
          <a:ext cx="1966863" cy="9834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Storage</a:t>
          </a:r>
        </a:p>
      </dsp:txBody>
      <dsp:txXfrm>
        <a:off x="485451" y="1398052"/>
        <a:ext cx="1966863" cy="983431"/>
      </dsp:txXfrm>
    </dsp:sp>
    <dsp:sp modelId="{A058E829-A88D-4B8E-BDB6-14B518E62B41}">
      <dsp:nvSpPr>
        <dsp:cNvPr id="0" name=""/>
        <dsp:cNvSpPr/>
      </dsp:nvSpPr>
      <dsp:spPr>
        <a:xfrm>
          <a:off x="2865356" y="1398052"/>
          <a:ext cx="1966863" cy="9834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Query</a:t>
          </a:r>
        </a:p>
      </dsp:txBody>
      <dsp:txXfrm>
        <a:off x="2865356" y="1398052"/>
        <a:ext cx="1966863" cy="983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31BD5-28A4-426F-A0FB-778496E9ABC0}">
      <dsp:nvSpPr>
        <dsp:cNvPr id="0" name=""/>
        <dsp:cNvSpPr/>
      </dsp:nvSpPr>
      <dsp:spPr>
        <a:xfrm>
          <a:off x="0" y="480625"/>
          <a:ext cx="1698237" cy="1018942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chemeClr val="tx1"/>
              </a:solidFill>
            </a:rPr>
            <a:t>Hierarchical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chemeClr val="tx1"/>
              </a:solidFill>
            </a:rPr>
            <a:t>Databases</a:t>
          </a:r>
          <a:endParaRPr lang="en-IN" sz="1200" b="0" kern="1200" dirty="0">
            <a:solidFill>
              <a:schemeClr val="tx1"/>
            </a:solidFill>
          </a:endParaRPr>
        </a:p>
      </dsp:txBody>
      <dsp:txXfrm>
        <a:off x="0" y="480625"/>
        <a:ext cx="1698237" cy="1018942"/>
      </dsp:txXfrm>
    </dsp:sp>
    <dsp:sp modelId="{2DF6B383-C951-4176-B183-90AFD28C2766}">
      <dsp:nvSpPr>
        <dsp:cNvPr id="0" name=""/>
        <dsp:cNvSpPr/>
      </dsp:nvSpPr>
      <dsp:spPr>
        <a:xfrm>
          <a:off x="1868061" y="480625"/>
          <a:ext cx="1698237" cy="10189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chemeClr val="tx1"/>
              </a:solidFill>
            </a:rPr>
            <a:t>Network Database</a:t>
          </a:r>
          <a:endParaRPr lang="en-IN" sz="1200" kern="1200" dirty="0">
            <a:solidFill>
              <a:schemeClr val="tx1"/>
            </a:solidFill>
          </a:endParaRPr>
        </a:p>
      </dsp:txBody>
      <dsp:txXfrm>
        <a:off x="1868061" y="480625"/>
        <a:ext cx="1698237" cy="1018942"/>
      </dsp:txXfrm>
    </dsp:sp>
    <dsp:sp modelId="{F5327D47-DA1B-4962-87F2-4BA35BB60499}">
      <dsp:nvSpPr>
        <dsp:cNvPr id="0" name=""/>
        <dsp:cNvSpPr/>
      </dsp:nvSpPr>
      <dsp:spPr>
        <a:xfrm>
          <a:off x="3736123" y="480625"/>
          <a:ext cx="1698237" cy="1018942"/>
        </a:xfrm>
        <a:prstGeom prst="rect">
          <a:avLst/>
        </a:prstGeom>
        <a:solidFill>
          <a:srgbClr val="FECEAA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chemeClr val="tx1"/>
              </a:solidFill>
            </a:rPr>
            <a:t>Object-oriented Database</a:t>
          </a:r>
          <a:endParaRPr lang="en-IN" sz="1200" b="0" kern="1200" dirty="0">
            <a:solidFill>
              <a:schemeClr val="tx1"/>
            </a:solidFill>
            <a:latin typeface="Arial"/>
            <a:ea typeface="+mn-ea"/>
            <a:cs typeface="+mn-cs"/>
          </a:endParaRPr>
        </a:p>
      </dsp:txBody>
      <dsp:txXfrm>
        <a:off x="3736123" y="480625"/>
        <a:ext cx="1698237" cy="1018942"/>
      </dsp:txXfrm>
    </dsp:sp>
    <dsp:sp modelId="{B93A9604-03C1-423A-A53B-A58F3CB8E68F}">
      <dsp:nvSpPr>
        <dsp:cNvPr id="0" name=""/>
        <dsp:cNvSpPr/>
      </dsp:nvSpPr>
      <dsp:spPr>
        <a:xfrm>
          <a:off x="934030" y="1669391"/>
          <a:ext cx="1698237" cy="10189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chemeClr val="tx1"/>
              </a:solidFill>
            </a:rPr>
            <a:t>Relational Database</a:t>
          </a:r>
          <a:endParaRPr lang="en-IN" sz="1200" kern="1200" dirty="0">
            <a:solidFill>
              <a:schemeClr val="tx1"/>
            </a:solidFill>
          </a:endParaRPr>
        </a:p>
      </dsp:txBody>
      <dsp:txXfrm>
        <a:off x="934030" y="1669391"/>
        <a:ext cx="1698237" cy="1018942"/>
      </dsp:txXfrm>
    </dsp:sp>
    <dsp:sp modelId="{B58539B1-3AF7-49E4-98C8-B983432D7598}">
      <dsp:nvSpPr>
        <dsp:cNvPr id="0" name=""/>
        <dsp:cNvSpPr/>
      </dsp:nvSpPr>
      <dsp:spPr>
        <a:xfrm>
          <a:off x="2802092" y="1669391"/>
          <a:ext cx="1698237" cy="1018942"/>
        </a:xfrm>
        <a:prstGeom prst="rect">
          <a:avLst/>
        </a:prstGeom>
        <a:solidFill>
          <a:srgbClr val="96CD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chemeClr val="tx1"/>
              </a:solidFill>
            </a:rPr>
            <a:t>NoSQL Databases</a:t>
          </a:r>
          <a:endParaRPr lang="en-IN" sz="1200" kern="1200" dirty="0">
            <a:solidFill>
              <a:schemeClr val="tx1"/>
            </a:solidFill>
            <a:latin typeface="Arial"/>
            <a:ea typeface="+mn-ea"/>
            <a:cs typeface="+mn-cs"/>
          </a:endParaRPr>
        </a:p>
      </dsp:txBody>
      <dsp:txXfrm>
        <a:off x="2802092" y="1669391"/>
        <a:ext cx="1698237" cy="10189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E7F4F-3555-4FC4-9527-BEDFE5A3C9DF}">
      <dsp:nvSpPr>
        <dsp:cNvPr id="0" name=""/>
        <dsp:cNvSpPr/>
      </dsp:nvSpPr>
      <dsp:spPr>
        <a:xfrm>
          <a:off x="2591795" y="611051"/>
          <a:ext cx="5178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802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DAAE6-BC4B-4180-9F94-674669F3CC52}">
      <dsp:nvSpPr>
        <dsp:cNvPr id="0" name=""/>
        <dsp:cNvSpPr/>
      </dsp:nvSpPr>
      <dsp:spPr>
        <a:xfrm>
          <a:off x="2783" y="261946"/>
          <a:ext cx="2589011" cy="789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Structured Data</a:t>
          </a:r>
        </a:p>
      </dsp:txBody>
      <dsp:txXfrm>
        <a:off x="2783" y="261946"/>
        <a:ext cx="2589011" cy="789648"/>
      </dsp:txXfrm>
    </dsp:sp>
    <dsp:sp modelId="{60C41EAE-BA88-4FE7-9FFC-1AE0C2ABDD8D}">
      <dsp:nvSpPr>
        <dsp:cNvPr id="0" name=""/>
        <dsp:cNvSpPr/>
      </dsp:nvSpPr>
      <dsp:spPr>
        <a:xfrm>
          <a:off x="3109597" y="261946"/>
          <a:ext cx="2589011" cy="7896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Relational Databases</a:t>
          </a:r>
        </a:p>
      </dsp:txBody>
      <dsp:txXfrm>
        <a:off x="3109597" y="261946"/>
        <a:ext cx="2589011" cy="789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E7F4F-3555-4FC4-9527-BEDFE5A3C9DF}">
      <dsp:nvSpPr>
        <dsp:cNvPr id="0" name=""/>
        <dsp:cNvSpPr/>
      </dsp:nvSpPr>
      <dsp:spPr>
        <a:xfrm>
          <a:off x="2591795" y="611051"/>
          <a:ext cx="5178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7802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DAAE6-BC4B-4180-9F94-674669F3CC52}">
      <dsp:nvSpPr>
        <dsp:cNvPr id="0" name=""/>
        <dsp:cNvSpPr/>
      </dsp:nvSpPr>
      <dsp:spPr>
        <a:xfrm>
          <a:off x="2783" y="261946"/>
          <a:ext cx="2589011" cy="789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Unstructured Data</a:t>
          </a:r>
        </a:p>
      </dsp:txBody>
      <dsp:txXfrm>
        <a:off x="2783" y="261946"/>
        <a:ext cx="2589011" cy="789648"/>
      </dsp:txXfrm>
    </dsp:sp>
    <dsp:sp modelId="{60C41EAE-BA88-4FE7-9FFC-1AE0C2ABDD8D}">
      <dsp:nvSpPr>
        <dsp:cNvPr id="0" name=""/>
        <dsp:cNvSpPr/>
      </dsp:nvSpPr>
      <dsp:spPr>
        <a:xfrm>
          <a:off x="3109597" y="261946"/>
          <a:ext cx="2589011" cy="7896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NoSQL Databases</a:t>
          </a:r>
        </a:p>
      </dsp:txBody>
      <dsp:txXfrm>
        <a:off x="3109597" y="261946"/>
        <a:ext cx="2589011" cy="7896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CF5F0-3B0D-40C4-87E2-131BDC9FD131}">
      <dsp:nvSpPr>
        <dsp:cNvPr id="0" name=""/>
        <dsp:cNvSpPr/>
      </dsp:nvSpPr>
      <dsp:spPr>
        <a:xfrm>
          <a:off x="1829933" y="685119"/>
          <a:ext cx="1706789" cy="170678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/>
            <a:t>Keys</a:t>
          </a:r>
        </a:p>
      </dsp:txBody>
      <dsp:txXfrm>
        <a:off x="2079886" y="935072"/>
        <a:ext cx="1206883" cy="1206883"/>
      </dsp:txXfrm>
    </dsp:sp>
    <dsp:sp modelId="{99F73DF3-AF26-4E54-B645-62EE9D34C66D}">
      <dsp:nvSpPr>
        <dsp:cNvPr id="0" name=""/>
        <dsp:cNvSpPr/>
      </dsp:nvSpPr>
      <dsp:spPr>
        <a:xfrm>
          <a:off x="2256631" y="304"/>
          <a:ext cx="853394" cy="853394"/>
        </a:xfrm>
        <a:prstGeom prst="ellipse">
          <a:avLst/>
        </a:prstGeom>
        <a:solidFill>
          <a:schemeClr val="accent5">
            <a:alpha val="50000"/>
            <a:hueOff val="3484038"/>
            <a:satOff val="-848"/>
            <a:lumOff val="-2026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Super Key</a:t>
          </a:r>
        </a:p>
      </dsp:txBody>
      <dsp:txXfrm>
        <a:off x="2381608" y="125281"/>
        <a:ext cx="603440" cy="603440"/>
      </dsp:txXfrm>
    </dsp:sp>
    <dsp:sp modelId="{8ED13DF8-300F-4C40-B478-422EA1E894E2}">
      <dsp:nvSpPr>
        <dsp:cNvPr id="0" name=""/>
        <dsp:cNvSpPr/>
      </dsp:nvSpPr>
      <dsp:spPr>
        <a:xfrm>
          <a:off x="3219229" y="556060"/>
          <a:ext cx="853394" cy="853394"/>
        </a:xfrm>
        <a:prstGeom prst="ellipse">
          <a:avLst/>
        </a:prstGeom>
        <a:solidFill>
          <a:schemeClr val="accent5">
            <a:alpha val="50000"/>
            <a:hueOff val="6968077"/>
            <a:satOff val="-1695"/>
            <a:lumOff val="-4052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Candidate Key</a:t>
          </a:r>
        </a:p>
      </dsp:txBody>
      <dsp:txXfrm>
        <a:off x="3344206" y="681037"/>
        <a:ext cx="603440" cy="603440"/>
      </dsp:txXfrm>
    </dsp:sp>
    <dsp:sp modelId="{E35AC5BF-F65B-471E-A4B6-7B5F3F678F98}">
      <dsp:nvSpPr>
        <dsp:cNvPr id="0" name=""/>
        <dsp:cNvSpPr/>
      </dsp:nvSpPr>
      <dsp:spPr>
        <a:xfrm>
          <a:off x="3219229" y="1667573"/>
          <a:ext cx="853394" cy="853394"/>
        </a:xfrm>
        <a:prstGeom prst="ellipse">
          <a:avLst/>
        </a:prstGeom>
        <a:solidFill>
          <a:schemeClr val="accent5">
            <a:alpha val="50000"/>
            <a:hueOff val="10452115"/>
            <a:satOff val="-2543"/>
            <a:lumOff val="-6078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Primary Key</a:t>
          </a:r>
        </a:p>
      </dsp:txBody>
      <dsp:txXfrm>
        <a:off x="3344206" y="1792550"/>
        <a:ext cx="603440" cy="603440"/>
      </dsp:txXfrm>
    </dsp:sp>
    <dsp:sp modelId="{D78A5DCC-CA9A-4934-AC7C-8495E62A6F16}">
      <dsp:nvSpPr>
        <dsp:cNvPr id="0" name=""/>
        <dsp:cNvSpPr/>
      </dsp:nvSpPr>
      <dsp:spPr>
        <a:xfrm>
          <a:off x="2256631" y="2223329"/>
          <a:ext cx="853394" cy="853394"/>
        </a:xfrm>
        <a:prstGeom prst="ellipse">
          <a:avLst/>
        </a:prstGeom>
        <a:solidFill>
          <a:schemeClr val="accent5">
            <a:alpha val="50000"/>
            <a:hueOff val="13936154"/>
            <a:satOff val="-3391"/>
            <a:lumOff val="-8104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Alternate Key</a:t>
          </a:r>
        </a:p>
      </dsp:txBody>
      <dsp:txXfrm>
        <a:off x="2381608" y="2348306"/>
        <a:ext cx="603440" cy="603440"/>
      </dsp:txXfrm>
    </dsp:sp>
    <dsp:sp modelId="{06FF9892-7FD4-413B-9BC3-B7B8DB66A5BB}">
      <dsp:nvSpPr>
        <dsp:cNvPr id="0" name=""/>
        <dsp:cNvSpPr/>
      </dsp:nvSpPr>
      <dsp:spPr>
        <a:xfrm>
          <a:off x="1294033" y="1667573"/>
          <a:ext cx="853394" cy="853394"/>
        </a:xfrm>
        <a:prstGeom prst="ellipse">
          <a:avLst/>
        </a:prstGeom>
        <a:solidFill>
          <a:schemeClr val="accent5">
            <a:alpha val="50000"/>
            <a:hueOff val="17420191"/>
            <a:satOff val="-4238"/>
            <a:lumOff val="-1013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Unique Key</a:t>
          </a:r>
        </a:p>
      </dsp:txBody>
      <dsp:txXfrm>
        <a:off x="1419010" y="1792550"/>
        <a:ext cx="603440" cy="603440"/>
      </dsp:txXfrm>
    </dsp:sp>
    <dsp:sp modelId="{00FFF813-87E0-44D2-B6AE-9034F4821A6E}">
      <dsp:nvSpPr>
        <dsp:cNvPr id="0" name=""/>
        <dsp:cNvSpPr/>
      </dsp:nvSpPr>
      <dsp:spPr>
        <a:xfrm>
          <a:off x="1294033" y="556060"/>
          <a:ext cx="853394" cy="853394"/>
        </a:xfrm>
        <a:prstGeom prst="ellipse">
          <a:avLst/>
        </a:prstGeom>
        <a:solidFill>
          <a:schemeClr val="accent5">
            <a:alpha val="50000"/>
            <a:hueOff val="20904230"/>
            <a:satOff val="-5086"/>
            <a:lumOff val="-12156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Foreign Key</a:t>
          </a:r>
        </a:p>
      </dsp:txBody>
      <dsp:txXfrm>
        <a:off x="1419010" y="681037"/>
        <a:ext cx="603440" cy="6034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4C02C-D315-4757-BA3C-175A8774F8B1}">
      <dsp:nvSpPr>
        <dsp:cNvPr id="0" name=""/>
        <dsp:cNvSpPr/>
      </dsp:nvSpPr>
      <dsp:spPr>
        <a:xfrm>
          <a:off x="1049655" y="839940"/>
          <a:ext cx="91440" cy="3521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211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1D7F2-A2FF-431E-A8BE-FE9B6CE1C7A0}">
      <dsp:nvSpPr>
        <dsp:cNvPr id="0" name=""/>
        <dsp:cNvSpPr/>
      </dsp:nvSpPr>
      <dsp:spPr>
        <a:xfrm>
          <a:off x="256995" y="1561"/>
          <a:ext cx="1676758" cy="8383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Citizen of     India	</a:t>
          </a:r>
        </a:p>
      </dsp:txBody>
      <dsp:txXfrm>
        <a:off x="256995" y="1561"/>
        <a:ext cx="1676758" cy="838379"/>
      </dsp:txXfrm>
    </dsp:sp>
    <dsp:sp modelId="{453D1663-E221-45BB-925B-4511B48424E0}">
      <dsp:nvSpPr>
        <dsp:cNvPr id="0" name=""/>
        <dsp:cNvSpPr/>
      </dsp:nvSpPr>
      <dsp:spPr>
        <a:xfrm>
          <a:off x="256995" y="1192059"/>
          <a:ext cx="1676758" cy="8383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Aadhar Card</a:t>
          </a:r>
        </a:p>
      </dsp:txBody>
      <dsp:txXfrm>
        <a:off x="256995" y="1192059"/>
        <a:ext cx="1676758" cy="8383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4C02C-D315-4757-BA3C-175A8774F8B1}">
      <dsp:nvSpPr>
        <dsp:cNvPr id="0" name=""/>
        <dsp:cNvSpPr/>
      </dsp:nvSpPr>
      <dsp:spPr>
        <a:xfrm>
          <a:off x="1049655" y="839940"/>
          <a:ext cx="91440" cy="3521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211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1D7F2-A2FF-431E-A8BE-FE9B6CE1C7A0}">
      <dsp:nvSpPr>
        <dsp:cNvPr id="0" name=""/>
        <dsp:cNvSpPr/>
      </dsp:nvSpPr>
      <dsp:spPr>
        <a:xfrm>
          <a:off x="256995" y="1561"/>
          <a:ext cx="1676758" cy="8383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Country</a:t>
          </a:r>
        </a:p>
      </dsp:txBody>
      <dsp:txXfrm>
        <a:off x="256995" y="1561"/>
        <a:ext cx="1676758" cy="838379"/>
      </dsp:txXfrm>
    </dsp:sp>
    <dsp:sp modelId="{453D1663-E221-45BB-925B-4511B48424E0}">
      <dsp:nvSpPr>
        <dsp:cNvPr id="0" name=""/>
        <dsp:cNvSpPr/>
      </dsp:nvSpPr>
      <dsp:spPr>
        <a:xfrm>
          <a:off x="256995" y="1192059"/>
          <a:ext cx="1676758" cy="8383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Residents</a:t>
          </a:r>
        </a:p>
      </dsp:txBody>
      <dsp:txXfrm>
        <a:off x="256995" y="1192059"/>
        <a:ext cx="1676758" cy="8383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4C02C-D315-4757-BA3C-175A8774F8B1}">
      <dsp:nvSpPr>
        <dsp:cNvPr id="0" name=""/>
        <dsp:cNvSpPr/>
      </dsp:nvSpPr>
      <dsp:spPr>
        <a:xfrm>
          <a:off x="1049655" y="839940"/>
          <a:ext cx="91440" cy="3521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211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1D7F2-A2FF-431E-A8BE-FE9B6CE1C7A0}">
      <dsp:nvSpPr>
        <dsp:cNvPr id="0" name=""/>
        <dsp:cNvSpPr/>
      </dsp:nvSpPr>
      <dsp:spPr>
        <a:xfrm>
          <a:off x="256995" y="1561"/>
          <a:ext cx="1676758" cy="8383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Subjects</a:t>
          </a:r>
        </a:p>
      </dsp:txBody>
      <dsp:txXfrm>
        <a:off x="256995" y="1561"/>
        <a:ext cx="1676758" cy="838379"/>
      </dsp:txXfrm>
    </dsp:sp>
    <dsp:sp modelId="{453D1663-E221-45BB-925B-4511B48424E0}">
      <dsp:nvSpPr>
        <dsp:cNvPr id="0" name=""/>
        <dsp:cNvSpPr/>
      </dsp:nvSpPr>
      <dsp:spPr>
        <a:xfrm>
          <a:off x="256995" y="1192059"/>
          <a:ext cx="1676758" cy="8383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Students</a:t>
          </a:r>
        </a:p>
      </dsp:txBody>
      <dsp:txXfrm>
        <a:off x="256995" y="1192059"/>
        <a:ext cx="1676758" cy="838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>
          <a:extLst>
            <a:ext uri="{FF2B5EF4-FFF2-40B4-BE49-F238E27FC236}">
              <a16:creationId xmlns:a16="http://schemas.microsoft.com/office/drawing/2014/main" id="{22285B89-A01E-A863-BA29-2E3B1FBE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>
            <a:extLst>
              <a:ext uri="{FF2B5EF4-FFF2-40B4-BE49-F238E27FC236}">
                <a16:creationId xmlns:a16="http://schemas.microsoft.com/office/drawing/2014/main" id="{E4C79C5E-3FED-93F7-EE2B-7A9793695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>
            <a:extLst>
              <a:ext uri="{FF2B5EF4-FFF2-40B4-BE49-F238E27FC236}">
                <a16:creationId xmlns:a16="http://schemas.microsoft.com/office/drawing/2014/main" id="{B162E112-400B-5C42-E4B6-0986BCD5E4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373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>
          <a:extLst>
            <a:ext uri="{FF2B5EF4-FFF2-40B4-BE49-F238E27FC236}">
              <a16:creationId xmlns:a16="http://schemas.microsoft.com/office/drawing/2014/main" id="{A3763104-5983-C535-97E2-E5E33EA38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>
            <a:extLst>
              <a:ext uri="{FF2B5EF4-FFF2-40B4-BE49-F238E27FC236}">
                <a16:creationId xmlns:a16="http://schemas.microsoft.com/office/drawing/2014/main" id="{CB712630-7E2F-D707-57A4-96B9040F7A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>
            <a:extLst>
              <a:ext uri="{FF2B5EF4-FFF2-40B4-BE49-F238E27FC236}">
                <a16:creationId xmlns:a16="http://schemas.microsoft.com/office/drawing/2014/main" id="{1169A415-242B-8183-3454-46757CE1C6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67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>
          <a:extLst>
            <a:ext uri="{FF2B5EF4-FFF2-40B4-BE49-F238E27FC236}">
              <a16:creationId xmlns:a16="http://schemas.microsoft.com/office/drawing/2014/main" id="{55142897-FBE7-1EB8-D385-B5F5C4321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>
            <a:extLst>
              <a:ext uri="{FF2B5EF4-FFF2-40B4-BE49-F238E27FC236}">
                <a16:creationId xmlns:a16="http://schemas.microsoft.com/office/drawing/2014/main" id="{B63EB51E-CB58-598E-F8FF-260BADA561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>
            <a:extLst>
              <a:ext uri="{FF2B5EF4-FFF2-40B4-BE49-F238E27FC236}">
                <a16:creationId xmlns:a16="http://schemas.microsoft.com/office/drawing/2014/main" id="{9ACCC6BA-BAEA-2935-05AF-ABE590AD5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920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>
          <a:extLst>
            <a:ext uri="{FF2B5EF4-FFF2-40B4-BE49-F238E27FC236}">
              <a16:creationId xmlns:a16="http://schemas.microsoft.com/office/drawing/2014/main" id="{244EF4F1-4551-7552-428F-8217ECB89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>
            <a:extLst>
              <a:ext uri="{FF2B5EF4-FFF2-40B4-BE49-F238E27FC236}">
                <a16:creationId xmlns:a16="http://schemas.microsoft.com/office/drawing/2014/main" id="{C38C697A-6BDF-0288-C18E-AB4FE727FE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>
            <a:extLst>
              <a:ext uri="{FF2B5EF4-FFF2-40B4-BE49-F238E27FC236}">
                <a16:creationId xmlns:a16="http://schemas.microsoft.com/office/drawing/2014/main" id="{A1817A6C-64C7-0CB2-F893-C527A3F65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916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265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13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039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114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476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69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b652e95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b652e95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203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475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422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6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776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887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31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034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966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8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25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399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507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9629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735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734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941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455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221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3525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709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4383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783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053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>
          <a:extLst>
            <a:ext uri="{FF2B5EF4-FFF2-40B4-BE49-F238E27FC236}">
              <a16:creationId xmlns:a16="http://schemas.microsoft.com/office/drawing/2014/main" id="{8792EB41-1493-A94F-8B06-3F97CEDA0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>
            <a:extLst>
              <a:ext uri="{FF2B5EF4-FFF2-40B4-BE49-F238E27FC236}">
                <a16:creationId xmlns:a16="http://schemas.microsoft.com/office/drawing/2014/main" id="{2A369E03-BCBA-AFE9-33F8-5B7B86570D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>
            <a:extLst>
              <a:ext uri="{FF2B5EF4-FFF2-40B4-BE49-F238E27FC236}">
                <a16:creationId xmlns:a16="http://schemas.microsoft.com/office/drawing/2014/main" id="{994E11B6-0079-3EF1-6916-D1C8CE703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23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9225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7947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7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8FDD00B6-B7A6-EB2D-C93B-07AA5C17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D660ED90-1494-7D74-5B47-844DF5FD42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2195DB7D-54B2-0E24-CBF0-C8EB8BF6D1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8574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0DDAE7D-E2BA-FD82-4AEE-7E4AB6DFA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238E0C6A-A9DE-F4DA-A70D-27C3ED78A6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805D2D8C-4DE5-10C4-9E70-9E555A6949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5911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FBCE2705-1B77-9E8C-4E9C-49D4F76F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76D3A4EF-A3F7-4CAD-1613-9442EB8DF5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A33B8012-7AB1-3EFD-AE03-2BF6D6799A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3116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94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6385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918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9482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1243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4930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555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8664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6132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6320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000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a6af69903_2_18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a6af69903_2_18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7256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094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397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3083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BD5E15A-2BCD-5205-5314-76AAACE0A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AACA4105-E1EA-369B-812A-379CD64419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6178A1CD-C9EE-F92A-CCF8-AB25A0AFEF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1150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3795D851-36B7-C07A-CBC7-E0D1D4CA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2A999CC2-CA48-85AB-6C35-63D795BBDF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4578031B-BC82-93C3-07A7-5876AA53C9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2294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DECC79A6-28B6-7ABA-5571-9DAD95D12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E13811F5-35DA-7806-E9C1-64E8AC0CB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B89F0092-7CAB-D31D-EF56-A4D76BC6F9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2837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90351A5-042F-7758-0EBE-BA5E72128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0E468A5F-317C-BEC6-90D0-5D11C7160C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B04AF963-E153-F176-4274-4BD38F9E6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4307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B999B9C-BBB7-2CB8-B739-EF1F51297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D2106AB5-7896-3ED6-35DE-249ADE1E4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C4726DC2-93D6-0C62-AF64-C7B70903E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7342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282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9662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3389890B-2F56-3A5F-406B-6C5E0BD7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687BBBA0-004D-81B0-82BB-EE700E7A1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C8AA512E-148B-A99A-790C-0F4F29963A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1522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EA1EAE09-4DD2-6AB5-B897-25E4CBC10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5E9DBEE3-2C33-C99C-5442-4FF1D1400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14059458-2BCB-3C19-4547-C9894D6D79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7290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50B43C12-EA80-8CD0-747E-2EDA0D4F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AD04EF37-C375-626E-8261-D07B55890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2520680E-E873-3A53-FFDA-1F3CAEE08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386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22780011-708B-E5AA-7FF0-3830BAAC8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184143E9-9F53-446C-5D1A-4DC625BB93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B46B22FE-23F1-BF99-B2C6-088B6A662E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581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FE4D8DCF-1ABE-4D1F-25B2-576289EF6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0D688FC7-762E-4042-7B35-01B41790C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9529C26A-528D-B1BB-3DA4-2A0DAAF09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1606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EECE8DA0-E217-496B-72D6-4807D08ED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E1AA00F7-0696-7938-B3BC-AE28C62466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A4AEE564-D802-DEC1-EA6D-D832F5386B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2301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9620448-DB84-24D7-5667-8FA42F150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039FBCBC-BA43-7A99-EEAA-3E8B67426B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2CECFE73-5B19-9841-4C33-AD71206E17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4369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4DA74F54-D3F2-00C0-1F61-96DC1C2B9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76576A07-953F-4BCC-8DBB-28EB7E2BB4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8BCD77A0-C8EB-E424-C572-F56BE42445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2818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82A5AE4B-2829-A736-87A4-C3D8E47C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349F51CA-8A38-10FB-E5A3-43E38CE0C0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7437E6AE-AB0F-21D7-2028-B2AC97DA90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954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5FEFE59B-42B8-548B-AEB0-27B074EDB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16DF3649-3D12-191A-AE7C-997CF0E1C9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FE6D0221-658D-9094-2C02-E7D2B2416F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253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>
          <a:extLst>
            <a:ext uri="{FF2B5EF4-FFF2-40B4-BE49-F238E27FC236}">
              <a16:creationId xmlns:a16="http://schemas.microsoft.com/office/drawing/2014/main" id="{74D65BCC-3508-668D-891A-D342215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>
            <a:extLst>
              <a:ext uri="{FF2B5EF4-FFF2-40B4-BE49-F238E27FC236}">
                <a16:creationId xmlns:a16="http://schemas.microsoft.com/office/drawing/2014/main" id="{A5BC692F-C7FF-415F-BC31-2E69840A45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>
            <a:extLst>
              <a:ext uri="{FF2B5EF4-FFF2-40B4-BE49-F238E27FC236}">
                <a16:creationId xmlns:a16="http://schemas.microsoft.com/office/drawing/2014/main" id="{133447D1-DBF8-438E-9DBD-7B3DAE8CE4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3158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60F2C371-5D80-2831-B46A-2BB794884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5586C1FC-8847-DD1A-CAC8-794D0EFA1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EEB5E3C9-59AA-9E0B-C260-37F3691E9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5488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0032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8379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8386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618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C230945-DB0E-003D-CB8D-733E04E0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57849AE4-E7C4-E5F2-0030-2E072DF00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8B64D065-4253-5323-4D0B-21EAC7068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6650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9C36FFC-436F-250B-5ED0-7C284D3F8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B78B41A1-C78F-CFA3-3940-9854DC44E5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684095B2-771B-E372-E3E2-A72896D40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5851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EE550681-F920-6B7E-3DE7-D62745F1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10F299FA-7A9C-8908-5EF4-0A3B4887EE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B9B6EAA4-ECFF-0838-7004-FFBB4F02D5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2284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7A554E44-52B6-543E-8C12-5CF68A80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6CCBD9F3-6700-2C83-782F-75EA21A647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1160B1EE-4807-24CE-F68C-87C8D82B4D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51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384C7028-E70A-EBE4-C048-5F8127509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bc1bf111f_4_114:notes">
            <a:extLst>
              <a:ext uri="{FF2B5EF4-FFF2-40B4-BE49-F238E27FC236}">
                <a16:creationId xmlns:a16="http://schemas.microsoft.com/office/drawing/2014/main" id="{0CB47F75-A38F-E4D4-42AF-CFEE781063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bc1bf111f_4_114:notes">
            <a:extLst>
              <a:ext uri="{FF2B5EF4-FFF2-40B4-BE49-F238E27FC236}">
                <a16:creationId xmlns:a16="http://schemas.microsoft.com/office/drawing/2014/main" id="{54D3BAD3-2139-8800-514C-33C0715E38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36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>
          <a:extLst>
            <a:ext uri="{FF2B5EF4-FFF2-40B4-BE49-F238E27FC236}">
              <a16:creationId xmlns:a16="http://schemas.microsoft.com/office/drawing/2014/main" id="{F4E03209-BFE0-6D41-7BF9-8297C1E4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bc1bf111f_4_226:notes">
            <a:extLst>
              <a:ext uri="{FF2B5EF4-FFF2-40B4-BE49-F238E27FC236}">
                <a16:creationId xmlns:a16="http://schemas.microsoft.com/office/drawing/2014/main" id="{69A7B0BB-3181-7ECB-9686-5DA7122BF2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bc1bf111f_4_226:notes">
            <a:extLst>
              <a:ext uri="{FF2B5EF4-FFF2-40B4-BE49-F238E27FC236}">
                <a16:creationId xmlns:a16="http://schemas.microsoft.com/office/drawing/2014/main" id="{54414E8F-1A7D-9FFD-2E83-C0C8BE0AE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4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59350" y="446700"/>
            <a:ext cx="8025300" cy="425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20625" y="1310475"/>
            <a:ext cx="4572000" cy="23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48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rchivo Black"/>
              <a:buNone/>
              <a:defRPr sz="52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20625" y="3854325"/>
            <a:ext cx="45720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411600" y="-575725"/>
            <a:ext cx="2036700" cy="2036700"/>
          </a:xfrm>
          <a:prstGeom prst="donut">
            <a:avLst>
              <a:gd name="adj" fmla="val 870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7322025" y="2986525"/>
            <a:ext cx="2501400" cy="2501400"/>
          </a:xfrm>
          <a:prstGeom prst="blockArc">
            <a:avLst>
              <a:gd name="adj1" fmla="val 10800000"/>
              <a:gd name="adj2" fmla="val 44166"/>
              <a:gd name="adj3" fmla="val 939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543100" y="443875"/>
            <a:ext cx="8043000" cy="727200"/>
          </a:xfrm>
          <a:prstGeom prst="roundRect">
            <a:avLst>
              <a:gd name="adj" fmla="val 384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2235625" y="1621650"/>
            <a:ext cx="5688600" cy="23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EE"/>
              </a:buClr>
              <a:buSzPts val="16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EE"/>
              </a:buClr>
              <a:buSzPts val="1600"/>
              <a:buFont typeface="Open Sans"/>
              <a:buChar char="○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EE"/>
              </a:buClr>
              <a:buSzPts val="1600"/>
              <a:buFont typeface="Open Sans"/>
              <a:buChar char="■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EE"/>
              </a:buClr>
              <a:buSzPts val="1600"/>
              <a:buFont typeface="Open Sans"/>
              <a:buChar char="●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EE"/>
              </a:buClr>
              <a:buSzPts val="1600"/>
              <a:buFont typeface="Open Sans"/>
              <a:buChar char="○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EE"/>
              </a:buClr>
              <a:buSzPts val="1600"/>
              <a:buFont typeface="Open Sans"/>
              <a:buChar char="■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EE"/>
              </a:buClr>
              <a:buSzPts val="1600"/>
              <a:buFont typeface="Open Sans"/>
              <a:buChar char="●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EE"/>
              </a:buClr>
              <a:buSzPts val="1600"/>
              <a:buFont typeface="Open Sans"/>
              <a:buChar char="○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EE"/>
              </a:buClr>
              <a:buSzPts val="1600"/>
              <a:buFont typeface="Open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/>
          <p:nvPr/>
        </p:nvSpPr>
        <p:spPr>
          <a:xfrm rot="5400000">
            <a:off x="-1405125" y="2816150"/>
            <a:ext cx="2715900" cy="2715900"/>
          </a:xfrm>
          <a:prstGeom prst="blockArc">
            <a:avLst>
              <a:gd name="adj1" fmla="val 10800000"/>
              <a:gd name="adj2" fmla="val 92"/>
              <a:gd name="adj3" fmla="val 941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900"/>
              <a:buFont typeface="Archivo Black"/>
              <a:buNone/>
              <a:defRPr sz="36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559350" y="459450"/>
            <a:ext cx="8025300" cy="4224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6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923975" y="2066800"/>
            <a:ext cx="2530500" cy="57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1923975" y="1612450"/>
            <a:ext cx="25329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300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3" hasCustomPrompt="1"/>
          </p:nvPr>
        </p:nvSpPr>
        <p:spPr>
          <a:xfrm>
            <a:off x="961800" y="1681675"/>
            <a:ext cx="630900" cy="8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"/>
          </p:nvPr>
        </p:nvSpPr>
        <p:spPr>
          <a:xfrm>
            <a:off x="1923975" y="3506075"/>
            <a:ext cx="2530500" cy="57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1923975" y="3051725"/>
            <a:ext cx="25329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300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 hasCustomPrompt="1"/>
          </p:nvPr>
        </p:nvSpPr>
        <p:spPr>
          <a:xfrm>
            <a:off x="961800" y="3120950"/>
            <a:ext cx="630900" cy="8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5750325" y="2066800"/>
            <a:ext cx="2530500" cy="57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5750325" y="1612450"/>
            <a:ext cx="25329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300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4788150" y="1681675"/>
            <a:ext cx="630900" cy="8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5750325" y="3506075"/>
            <a:ext cx="2530500" cy="57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4"/>
          </p:nvPr>
        </p:nvSpPr>
        <p:spPr>
          <a:xfrm>
            <a:off x="5750325" y="3051725"/>
            <a:ext cx="25329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300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86500" y="3120950"/>
            <a:ext cx="634200" cy="8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/>
          <p:nvPr/>
        </p:nvSpPr>
        <p:spPr>
          <a:xfrm rot="5400000">
            <a:off x="-1271600" y="-748300"/>
            <a:ext cx="2501400" cy="2501400"/>
          </a:xfrm>
          <a:prstGeom prst="blockArc">
            <a:avLst>
              <a:gd name="adj1" fmla="val 10800000"/>
              <a:gd name="adj2" fmla="val 44166"/>
              <a:gd name="adj3" fmla="val 93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6608225" y="4253775"/>
            <a:ext cx="1822500" cy="182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543100" y="443875"/>
            <a:ext cx="8043000" cy="727200"/>
          </a:xfrm>
          <a:prstGeom prst="roundRect">
            <a:avLst>
              <a:gd name="adj" fmla="val 384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900"/>
              <a:buFont typeface="Archivo Black"/>
              <a:buNone/>
              <a:defRPr sz="36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326825" y="4213025"/>
            <a:ext cx="772800" cy="77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 rot="-5400000">
            <a:off x="8217075" y="1080425"/>
            <a:ext cx="2501400" cy="2501400"/>
          </a:xfrm>
          <a:prstGeom prst="blockArc">
            <a:avLst>
              <a:gd name="adj1" fmla="val 10800000"/>
              <a:gd name="adj2" fmla="val 44166"/>
              <a:gd name="adj3" fmla="val 939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 rot="10800000">
            <a:off x="-537475" y="-1582425"/>
            <a:ext cx="2501400" cy="2501400"/>
          </a:xfrm>
          <a:prstGeom prst="blockArc">
            <a:avLst>
              <a:gd name="adj1" fmla="val 10800000"/>
              <a:gd name="adj2" fmla="val 44166"/>
              <a:gd name="adj3" fmla="val 93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543100" y="443875"/>
            <a:ext cx="8043000" cy="727200"/>
          </a:xfrm>
          <a:prstGeom prst="roundRect">
            <a:avLst>
              <a:gd name="adj" fmla="val 384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600" b="1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Font typeface="Archivo Black"/>
              <a:buNone/>
              <a:defRPr sz="39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715726" y="2053152"/>
            <a:ext cx="25998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2"/>
          </p:nvPr>
        </p:nvSpPr>
        <p:spPr>
          <a:xfrm>
            <a:off x="714325" y="1696525"/>
            <a:ext cx="2599800" cy="3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2300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3"/>
          </p:nvPr>
        </p:nvSpPr>
        <p:spPr>
          <a:xfrm>
            <a:off x="5860632" y="2053160"/>
            <a:ext cx="25701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4"/>
          </p:nvPr>
        </p:nvSpPr>
        <p:spPr>
          <a:xfrm>
            <a:off x="5860632" y="1696522"/>
            <a:ext cx="2570100" cy="3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2300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5"/>
          </p:nvPr>
        </p:nvSpPr>
        <p:spPr>
          <a:xfrm>
            <a:off x="714365" y="3872168"/>
            <a:ext cx="25956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6"/>
          </p:nvPr>
        </p:nvSpPr>
        <p:spPr>
          <a:xfrm>
            <a:off x="713218" y="3511296"/>
            <a:ext cx="2595600" cy="3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2300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7"/>
          </p:nvPr>
        </p:nvSpPr>
        <p:spPr>
          <a:xfrm>
            <a:off x="5860632" y="3873000"/>
            <a:ext cx="2570100" cy="8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8"/>
          </p:nvPr>
        </p:nvSpPr>
        <p:spPr>
          <a:xfrm>
            <a:off x="5860632" y="3512128"/>
            <a:ext cx="2570100" cy="3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2300">
                <a:solidFill>
                  <a:schemeClr val="accent6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Barlow"/>
              <a:buNone/>
              <a:defRPr sz="16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65" name="Google Shape;165;p22"/>
          <p:cNvSpPr/>
          <p:nvPr/>
        </p:nvSpPr>
        <p:spPr>
          <a:xfrm rot="-900165">
            <a:off x="3486460" y="4622275"/>
            <a:ext cx="2359528" cy="2359528"/>
          </a:xfrm>
          <a:prstGeom prst="blockArc">
            <a:avLst>
              <a:gd name="adj1" fmla="val 10800000"/>
              <a:gd name="adj2" fmla="val 234983"/>
              <a:gd name="adj3" fmla="val 758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 rot="8954317">
            <a:off x="-806728" y="-1251693"/>
            <a:ext cx="2359698" cy="2359698"/>
          </a:xfrm>
          <a:prstGeom prst="blockArc">
            <a:avLst>
              <a:gd name="adj1" fmla="val 10800000"/>
              <a:gd name="adj2" fmla="val 234983"/>
              <a:gd name="adj3" fmla="val 758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 rot="5400000">
            <a:off x="-4350250" y="-388450"/>
            <a:ext cx="5842800" cy="5842800"/>
          </a:xfrm>
          <a:prstGeom prst="blockArc">
            <a:avLst>
              <a:gd name="adj1" fmla="val 10800000"/>
              <a:gd name="adj2" fmla="val 44166"/>
              <a:gd name="adj3" fmla="val 93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3685325" y="4067750"/>
            <a:ext cx="1822500" cy="182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7178925" y="-851575"/>
            <a:ext cx="1822500" cy="1822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/>
          <p:nvPr/>
        </p:nvSpPr>
        <p:spPr>
          <a:xfrm>
            <a:off x="-911250" y="3916525"/>
            <a:ext cx="1822500" cy="182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8402300" y="-801125"/>
            <a:ext cx="1822500" cy="1822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4320096" y="4037027"/>
            <a:ext cx="3972900" cy="3972900"/>
          </a:xfrm>
          <a:prstGeom prst="blockArc">
            <a:avLst>
              <a:gd name="adj1" fmla="val 10800000"/>
              <a:gd name="adj2" fmla="val 44166"/>
              <a:gd name="adj3" fmla="val 939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3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ExtraBold"/>
              <a:buNone/>
              <a:defRPr sz="2800">
                <a:solidFill>
                  <a:schemeClr val="dk2"/>
                </a:solidFill>
                <a:latin typeface="Barlow ExtraBold"/>
                <a:ea typeface="Barlow ExtraBold"/>
                <a:cs typeface="Barlow ExtraBold"/>
                <a:sym typeface="Barlow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3B669A-D7BD-437B-24B8-FA2A3387AA30}"/>
              </a:ext>
            </a:extLst>
          </p:cNvPr>
          <p:cNvSpPr/>
          <p:nvPr userDrawn="1"/>
        </p:nvSpPr>
        <p:spPr>
          <a:xfrm>
            <a:off x="2872326" y="4698475"/>
            <a:ext cx="363791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Century" panose="02040604050505020304" pitchFamily="18" charset="0"/>
              </a:rPr>
              <a:t>Copyright  © </a:t>
            </a:r>
            <a:r>
              <a:rPr lang="en-US" sz="1600" dirty="0" err="1">
                <a:solidFill>
                  <a:schemeClr val="tx1"/>
                </a:solidFill>
                <a:latin typeface="Century" panose="02040604050505020304" pitchFamily="18" charset="0"/>
              </a:rPr>
              <a:t>Thinknyx</a:t>
            </a:r>
            <a:r>
              <a:rPr lang="en-US" sz="1600" dirty="0">
                <a:solidFill>
                  <a:schemeClr val="tx1"/>
                </a:solidFill>
                <a:latin typeface="Century" panose="02040604050505020304" pitchFamily="18" charset="0"/>
              </a:rPr>
              <a:t> 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AC62A-C3FF-37FA-6779-066A23F8F90C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33" y="33733"/>
            <a:ext cx="1445724" cy="343917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  <p:sldLayoutId id="2147483661" r:id="rId4"/>
    <p:sldLayoutId id="2147483668" r:id="rId5"/>
    <p:sldLayoutId id="2147483674" r:id="rId6"/>
    <p:sldLayoutId id="2147483675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doe@example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mailto:michael.johnson@example.com" TargetMode="External"/><Relationship Id="rId4" Type="http://schemas.openxmlformats.org/officeDocument/2006/relationships/hyperlink" Target="mailto:jane.smith@example.co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doe@example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hyperlink" Target="mailto:michael.johnson@example.com" TargetMode="External"/><Relationship Id="rId4" Type="http://schemas.openxmlformats.org/officeDocument/2006/relationships/hyperlink" Target="mailto:jane.smith@example.co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doe@example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mailto:michael.johnson@example.com" TargetMode="External"/><Relationship Id="rId4" Type="http://schemas.openxmlformats.org/officeDocument/2006/relationships/hyperlink" Target="mailto:jane.smith@example.co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doe@example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mailto:michael.johnson@example.com" TargetMode="External"/><Relationship Id="rId4" Type="http://schemas.openxmlformats.org/officeDocument/2006/relationships/hyperlink" Target="mailto:jane.smith@example.co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doe@example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hyperlink" Target="mailto:michael.johnson@example.com" TargetMode="External"/><Relationship Id="rId4" Type="http://schemas.openxmlformats.org/officeDocument/2006/relationships/hyperlink" Target="mailto:jane.smith@example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doe@example.co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hyperlink" Target="mailto:michael.johnson@example.com" TargetMode="External"/><Relationship Id="rId4" Type="http://schemas.openxmlformats.org/officeDocument/2006/relationships/hyperlink" Target="mailto:jane.smith@example.com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t-sql/lesson-1-creating-database-objects?view=sql-server-ver16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69.xml"/><Relationship Id="rId16" Type="http://schemas.openxmlformats.org/officeDocument/2006/relationships/diagramColors" Target="../diagrams/colors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ctrTitle"/>
          </p:nvPr>
        </p:nvSpPr>
        <p:spPr>
          <a:xfrm>
            <a:off x="2510483" y="1426855"/>
            <a:ext cx="4572000" cy="6260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SQL</a:t>
            </a:r>
            <a:endParaRPr sz="8000" dirty="0">
              <a:solidFill>
                <a:schemeClr val="accent6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7395550" y="1353500"/>
            <a:ext cx="772800" cy="77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utoShape 2" descr="Microsoft Sql Server Logo Vector SVG Icon - SVG Repo">
            <a:extLst>
              <a:ext uri="{FF2B5EF4-FFF2-40B4-BE49-F238E27FC236}">
                <a16:creationId xmlns:a16="http://schemas.microsoft.com/office/drawing/2014/main" id="{DD780EF6-F2D5-6B46-1AE5-632C6E4683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09707" y="1765300"/>
            <a:ext cx="1016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Microsoft SQL Server Logo PNG vector in SVG, PDF, AI, CDR format">
            <a:extLst>
              <a:ext uri="{FF2B5EF4-FFF2-40B4-BE49-F238E27FC236}">
                <a16:creationId xmlns:a16="http://schemas.microsoft.com/office/drawing/2014/main" id="{FD5AA085-88B6-2595-7196-C80661980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06" y="2126300"/>
            <a:ext cx="3349887" cy="25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SQL Server Management Studio - Reviews, Pros &amp; Cons | Companies  using Microsoft SQL Server Management Studio">
            <a:extLst>
              <a:ext uri="{FF2B5EF4-FFF2-40B4-BE49-F238E27FC236}">
                <a16:creationId xmlns:a16="http://schemas.microsoft.com/office/drawing/2014/main" id="{E18C64C9-DA6B-7A74-A97B-468833E4D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757" y="2205345"/>
            <a:ext cx="2299608" cy="229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>
          <a:extLst>
            <a:ext uri="{FF2B5EF4-FFF2-40B4-BE49-F238E27FC236}">
              <a16:creationId xmlns:a16="http://schemas.microsoft.com/office/drawing/2014/main" id="{2DDB15E7-CC01-4F62-B75D-C1CDA01CC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D6F0B-8F8C-DB3A-6A00-122C469251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Centralized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74FAC-0910-DFE4-75B8-2092F324EB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80"/>
          <a:stretch>
            <a:fillRect/>
          </a:stretch>
        </p:blipFill>
        <p:spPr>
          <a:xfrm>
            <a:off x="2475571" y="1531434"/>
            <a:ext cx="4467922" cy="29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047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22796-3F14-3CB8-7FFD-3EB7D8065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FAF934D-2420-E029-7DF2-F3DCD24F9819}"/>
              </a:ext>
            </a:extLst>
          </p:cNvPr>
          <p:cNvSpPr/>
          <p:nvPr/>
        </p:nvSpPr>
        <p:spPr>
          <a:xfrm>
            <a:off x="0" y="5116624"/>
            <a:ext cx="9144000" cy="26876"/>
          </a:xfrm>
          <a:prstGeom prst="line">
            <a:avLst/>
          </a:prstGeom>
          <a:ln w="127000" cap="flat">
            <a:gradFill>
              <a:gsLst>
                <a:gs pos="0">
                  <a:srgbClr val="4DA8EA">
                    <a:alpha val="100000"/>
                  </a:srgbClr>
                </a:gs>
                <a:gs pos="100000">
                  <a:srgbClr val="00D85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8A05500-3A8F-5C76-CE72-A2A5B9B70B74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 String Functions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E4C8716-F555-FFB3-2FB8-90A4DB226696}"/>
              </a:ext>
            </a:extLst>
          </p:cNvPr>
          <p:cNvSpPr txBox="1"/>
          <p:nvPr/>
        </p:nvSpPr>
        <p:spPr>
          <a:xfrm>
            <a:off x="6172200" y="4801547"/>
            <a:ext cx="2610002" cy="162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defTabSz="457223">
              <a:lnSpc>
                <a:spcPts val="1400"/>
              </a:lnSpc>
              <a:spcBef>
                <a:spcPct val="0"/>
              </a:spcBef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Copyright </a:t>
            </a:r>
            <a:r>
              <a:rPr lang="en-IN" sz="800" dirty="0">
                <a:solidFill>
                  <a:srgbClr val="040C28"/>
                </a:solidFill>
                <a:latin typeface="Google Sans"/>
              </a:rPr>
              <a:t>©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00" dirty="0" err="1">
                <a:latin typeface="Poppins"/>
                <a:ea typeface="Poppins"/>
                <a:cs typeface="Poppins"/>
                <a:sym typeface="Poppins"/>
              </a:rPr>
              <a:t>Thinknyx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 Technologies LLP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D82B49-5A48-88E7-8AE2-3B5A9301E4DA}"/>
              </a:ext>
            </a:extLst>
          </p:cNvPr>
          <p:cNvGrpSpPr/>
          <p:nvPr/>
        </p:nvGrpSpPr>
        <p:grpSpPr>
          <a:xfrm>
            <a:off x="3740411" y="1390650"/>
            <a:ext cx="1675800" cy="558000"/>
            <a:chOff x="1638627" y="3602692"/>
            <a:chExt cx="2967069" cy="80711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867A8855-5DFA-5BE1-00D0-028DDDA61EBF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TextBox 26">
              <a:extLst>
                <a:ext uri="{FF2B5EF4-FFF2-40B4-BE49-F238E27FC236}">
                  <a16:creationId xmlns:a16="http://schemas.microsoft.com/office/drawing/2014/main" id="{8192B4E0-7186-6EA8-E455-4DE882F0AD69}"/>
                </a:ext>
              </a:extLst>
            </p:cNvPr>
            <p:cNvSpPr txBox="1"/>
            <p:nvPr/>
          </p:nvSpPr>
          <p:spPr>
            <a:xfrm>
              <a:off x="1770164" y="3910382"/>
              <a:ext cx="2703997" cy="26748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CONCAT()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554D76-709D-E6F8-825C-BCFE6AF1241A}"/>
              </a:ext>
            </a:extLst>
          </p:cNvPr>
          <p:cNvSpPr txBox="1"/>
          <p:nvPr/>
        </p:nvSpPr>
        <p:spPr>
          <a:xfrm>
            <a:off x="3032905" y="2019164"/>
            <a:ext cx="3090809" cy="527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spcBef>
                <a:spcPct val="0"/>
              </a:spcBef>
              <a:defRPr sz="2400">
                <a:latin typeface="Poppins"/>
                <a:ea typeface="Poppins"/>
                <a:cs typeface="Poppins"/>
              </a:defRPr>
            </a:lvl1pPr>
          </a:lstStyle>
          <a:p>
            <a:pPr defTabSz="457223">
              <a:lnSpc>
                <a:spcPct val="150000"/>
              </a:lnSpc>
            </a:pPr>
            <a:r>
              <a:rPr lang="en-US" sz="1200" dirty="0">
                <a:solidFill>
                  <a:prstClr val="black"/>
                </a:solidFill>
              </a:rPr>
              <a:t>Joins two or more strings into a single continuous string</a:t>
            </a:r>
            <a:endParaRPr lang="en-IN" sz="1200" dirty="0">
              <a:solidFill>
                <a:prstClr val="black"/>
              </a:solidFill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CD2BF109-9C3D-E373-5CB5-F96095111A07}"/>
              </a:ext>
            </a:extLst>
          </p:cNvPr>
          <p:cNvSpPr txBox="1"/>
          <p:nvPr/>
        </p:nvSpPr>
        <p:spPr>
          <a:xfrm>
            <a:off x="914529" y="3027652"/>
            <a:ext cx="823076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62160DC0-71A3-3D14-4B49-8419E7A3F8D8}"/>
              </a:ext>
            </a:extLst>
          </p:cNvPr>
          <p:cNvSpPr txBox="1"/>
          <p:nvPr/>
        </p:nvSpPr>
        <p:spPr>
          <a:xfrm>
            <a:off x="1881833" y="2692704"/>
            <a:ext cx="353437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SELECT CONCAT('Alice', ' ', 'Johnson');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 Output: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Alice Johnson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880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4B218-332C-2456-DCDA-0CD99475D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>
            <a:extLst>
              <a:ext uri="{FF2B5EF4-FFF2-40B4-BE49-F238E27FC236}">
                <a16:creationId xmlns:a16="http://schemas.microsoft.com/office/drawing/2014/main" id="{60AC8165-9B21-0135-A277-294754AC6DFF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 String Functions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BEFFD3D-9BFF-C8DC-1AE5-7BB1454A590D}"/>
              </a:ext>
            </a:extLst>
          </p:cNvPr>
          <p:cNvSpPr txBox="1"/>
          <p:nvPr/>
        </p:nvSpPr>
        <p:spPr>
          <a:xfrm>
            <a:off x="6172200" y="4801547"/>
            <a:ext cx="2610002" cy="162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defTabSz="457223">
              <a:lnSpc>
                <a:spcPts val="1400"/>
              </a:lnSpc>
              <a:spcBef>
                <a:spcPct val="0"/>
              </a:spcBef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Copyright </a:t>
            </a:r>
            <a:r>
              <a:rPr lang="en-IN" sz="800" dirty="0">
                <a:solidFill>
                  <a:srgbClr val="040C28"/>
                </a:solidFill>
                <a:latin typeface="Google Sans"/>
              </a:rPr>
              <a:t>©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00" dirty="0" err="1">
                <a:latin typeface="Poppins"/>
                <a:ea typeface="Poppins"/>
                <a:cs typeface="Poppins"/>
                <a:sym typeface="Poppins"/>
              </a:rPr>
              <a:t>Thinknyx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 Technologies LLP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D90910-B5D6-8741-A41C-49ACFD725D69}"/>
              </a:ext>
            </a:extLst>
          </p:cNvPr>
          <p:cNvGrpSpPr/>
          <p:nvPr/>
        </p:nvGrpSpPr>
        <p:grpSpPr>
          <a:xfrm>
            <a:off x="3740411" y="1390650"/>
            <a:ext cx="1675800" cy="558000"/>
            <a:chOff x="1638627" y="3602692"/>
            <a:chExt cx="2967069" cy="80711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20E83E95-5B93-84AB-38A2-ADC37CCB028F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TextBox 26">
              <a:extLst>
                <a:ext uri="{FF2B5EF4-FFF2-40B4-BE49-F238E27FC236}">
                  <a16:creationId xmlns:a16="http://schemas.microsoft.com/office/drawing/2014/main" id="{730483FF-3529-FA9B-DD28-AE05DE139BCF}"/>
                </a:ext>
              </a:extLst>
            </p:cNvPr>
            <p:cNvSpPr txBox="1"/>
            <p:nvPr/>
          </p:nvSpPr>
          <p:spPr>
            <a:xfrm>
              <a:off x="1770164" y="3910382"/>
              <a:ext cx="2703997" cy="26748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SUBSTRING()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B88F91C-F9DB-215E-1FE4-FD97D314A85D}"/>
              </a:ext>
            </a:extLst>
          </p:cNvPr>
          <p:cNvSpPr txBox="1"/>
          <p:nvPr/>
        </p:nvSpPr>
        <p:spPr>
          <a:xfrm>
            <a:off x="3195692" y="2043913"/>
            <a:ext cx="2752615" cy="527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spcBef>
                <a:spcPct val="0"/>
              </a:spcBef>
              <a:defRPr sz="2400">
                <a:latin typeface="Poppins"/>
                <a:ea typeface="Poppins"/>
                <a:cs typeface="Poppins"/>
              </a:defRPr>
            </a:lvl1pPr>
          </a:lstStyle>
          <a:p>
            <a:pPr defTabSz="457223">
              <a:lnSpc>
                <a:spcPct val="150000"/>
              </a:lnSpc>
            </a:pPr>
            <a:r>
              <a:rPr lang="en-US" sz="1200" dirty="0">
                <a:solidFill>
                  <a:prstClr val="black"/>
                </a:solidFill>
              </a:rPr>
              <a:t>Extracts a part of a string based on the position you specify</a:t>
            </a:r>
            <a:endParaRPr lang="en-IN" sz="1200" dirty="0">
              <a:solidFill>
                <a:prstClr val="black"/>
              </a:solidFill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3EA46F9C-0963-F1B5-6181-60A13123CD7D}"/>
              </a:ext>
            </a:extLst>
          </p:cNvPr>
          <p:cNvSpPr txBox="1"/>
          <p:nvPr/>
        </p:nvSpPr>
        <p:spPr>
          <a:xfrm>
            <a:off x="914529" y="3027652"/>
            <a:ext cx="823076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8CFD97D0-D75D-D14E-C9FA-D894659B78F9}"/>
              </a:ext>
            </a:extLst>
          </p:cNvPr>
          <p:cNvSpPr txBox="1"/>
          <p:nvPr/>
        </p:nvSpPr>
        <p:spPr>
          <a:xfrm>
            <a:off x="1881832" y="2692704"/>
            <a:ext cx="4290368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SELECT SUBSTRING('alex@company.com' FROM 1 FOR 5);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Output: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 err="1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alex</a:t>
            </a: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@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956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BCD23-CA03-B37D-DB15-A54C84178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47B8270-6865-C0B0-F361-AC086CECA22F}"/>
              </a:ext>
            </a:extLst>
          </p:cNvPr>
          <p:cNvSpPr/>
          <p:nvPr/>
        </p:nvSpPr>
        <p:spPr>
          <a:xfrm>
            <a:off x="0" y="5116624"/>
            <a:ext cx="9144000" cy="26876"/>
          </a:xfrm>
          <a:prstGeom prst="line">
            <a:avLst/>
          </a:prstGeom>
          <a:ln w="127000" cap="flat">
            <a:gradFill>
              <a:gsLst>
                <a:gs pos="0">
                  <a:srgbClr val="4DA8EA">
                    <a:alpha val="100000"/>
                  </a:srgbClr>
                </a:gs>
                <a:gs pos="100000">
                  <a:srgbClr val="00D85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65F3F67-731E-1304-E626-FD2DFE109BD2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 String Functions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0867D316-047C-46BD-7AD8-C5952A3CDA49}"/>
              </a:ext>
            </a:extLst>
          </p:cNvPr>
          <p:cNvSpPr txBox="1"/>
          <p:nvPr/>
        </p:nvSpPr>
        <p:spPr>
          <a:xfrm>
            <a:off x="6172200" y="4801547"/>
            <a:ext cx="2610002" cy="162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defTabSz="457223">
              <a:lnSpc>
                <a:spcPts val="1400"/>
              </a:lnSpc>
              <a:spcBef>
                <a:spcPct val="0"/>
              </a:spcBef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Copyright </a:t>
            </a:r>
            <a:r>
              <a:rPr lang="en-IN" sz="800" dirty="0">
                <a:solidFill>
                  <a:srgbClr val="040C28"/>
                </a:solidFill>
                <a:latin typeface="Google Sans"/>
              </a:rPr>
              <a:t>©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00" dirty="0" err="1">
                <a:latin typeface="Poppins"/>
                <a:ea typeface="Poppins"/>
                <a:cs typeface="Poppins"/>
                <a:sym typeface="Poppins"/>
              </a:rPr>
              <a:t>Thinknyx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 Technologies LLP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83E9AA-ABCB-D2DB-9467-E0467A11F470}"/>
              </a:ext>
            </a:extLst>
          </p:cNvPr>
          <p:cNvGrpSpPr/>
          <p:nvPr/>
        </p:nvGrpSpPr>
        <p:grpSpPr>
          <a:xfrm>
            <a:off x="3740411" y="1390650"/>
            <a:ext cx="1675800" cy="558000"/>
            <a:chOff x="1638627" y="3602692"/>
            <a:chExt cx="2967069" cy="80711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8B736D39-CD60-3F1F-2B99-29FD1BCD0C03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TextBox 26">
              <a:extLst>
                <a:ext uri="{FF2B5EF4-FFF2-40B4-BE49-F238E27FC236}">
                  <a16:creationId xmlns:a16="http://schemas.microsoft.com/office/drawing/2014/main" id="{E92F7470-A03E-4A0E-5179-510DC5BFFAEE}"/>
                </a:ext>
              </a:extLst>
            </p:cNvPr>
            <p:cNvSpPr txBox="1"/>
            <p:nvPr/>
          </p:nvSpPr>
          <p:spPr>
            <a:xfrm>
              <a:off x="1770164" y="3910382"/>
              <a:ext cx="2703997" cy="26748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TRIM()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C7CDE03-BDEB-DC7C-4D9C-B2F3131B01FA}"/>
              </a:ext>
            </a:extLst>
          </p:cNvPr>
          <p:cNvSpPr txBox="1"/>
          <p:nvPr/>
        </p:nvSpPr>
        <p:spPr>
          <a:xfrm>
            <a:off x="2721795" y="2094744"/>
            <a:ext cx="3700409" cy="527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spcBef>
                <a:spcPct val="0"/>
              </a:spcBef>
              <a:defRPr sz="2400">
                <a:latin typeface="Poppins"/>
                <a:ea typeface="Poppins"/>
                <a:cs typeface="Poppins"/>
              </a:defRPr>
            </a:lvl1pPr>
          </a:lstStyle>
          <a:p>
            <a:pPr defTabSz="457223">
              <a:lnSpc>
                <a:spcPct val="150000"/>
              </a:lnSpc>
            </a:pPr>
            <a:r>
              <a:rPr lang="en-US" sz="1200" dirty="0">
                <a:solidFill>
                  <a:prstClr val="black"/>
                </a:solidFill>
              </a:rPr>
              <a:t>Used to clean up text by removing unnecessary spaces from the beginning and end of a string</a:t>
            </a:r>
            <a:endParaRPr lang="en-IN" sz="1200" dirty="0">
              <a:solidFill>
                <a:prstClr val="black"/>
              </a:solidFill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A4D30162-094F-6956-47A9-750EF0C23C03}"/>
              </a:ext>
            </a:extLst>
          </p:cNvPr>
          <p:cNvSpPr txBox="1"/>
          <p:nvPr/>
        </p:nvSpPr>
        <p:spPr>
          <a:xfrm>
            <a:off x="914529" y="3027652"/>
            <a:ext cx="823076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062479DB-EFA5-06A4-1663-B2721D84E0B1}"/>
              </a:ext>
            </a:extLst>
          </p:cNvPr>
          <p:cNvSpPr txBox="1"/>
          <p:nvPr/>
        </p:nvSpPr>
        <p:spPr>
          <a:xfrm>
            <a:off x="1881832" y="2692704"/>
            <a:ext cx="4290368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SELECT TRIM('   Hello World   ');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 Output: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Hello World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662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CE796-951B-C007-D43A-3B9C0236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>
            <a:extLst>
              <a:ext uri="{FF2B5EF4-FFF2-40B4-BE49-F238E27FC236}">
                <a16:creationId xmlns:a16="http://schemas.microsoft.com/office/drawing/2014/main" id="{478C5855-22FD-3502-0A7C-5A0CED198490}"/>
              </a:ext>
            </a:extLst>
          </p:cNvPr>
          <p:cNvSpPr txBox="1"/>
          <p:nvPr/>
        </p:nvSpPr>
        <p:spPr>
          <a:xfrm>
            <a:off x="764933" y="1815227"/>
            <a:ext cx="5789833" cy="1308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5366"/>
              </a:lnSpc>
              <a:defRPr/>
            </a:pPr>
            <a:r>
              <a:rPr lang="en-US" sz="2700" b="1" dirty="0">
                <a:latin typeface="Poppins Bold"/>
                <a:ea typeface="Poppins Bold"/>
                <a:cs typeface="Poppins Bold"/>
                <a:sym typeface="Poppins Bold"/>
              </a:rPr>
              <a:t>LIKE, BETWEEN, IN, NOT IN, EXISTS (Operators)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265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224">
        <p159:morph option="byObject"/>
      </p:transition>
    </mc:Choice>
    <mc:Fallback xmlns="">
      <p:transition spd="slow" advTm="112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BDBE6-DB4E-B0C7-725C-0D1F3EBD2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DF6998-1020-DF7D-D2A8-A19ACCDC3B20}"/>
              </a:ext>
            </a:extLst>
          </p:cNvPr>
          <p:cNvSpPr/>
          <p:nvPr/>
        </p:nvSpPr>
        <p:spPr>
          <a:xfrm>
            <a:off x="819314" y="2381844"/>
            <a:ext cx="2019298" cy="37683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Names starting with a Certain letter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48F8CD6-0F6A-EF92-EB45-E65EB6C3E7BF}"/>
              </a:ext>
            </a:extLst>
          </p:cNvPr>
          <p:cNvSpPr/>
          <p:nvPr/>
        </p:nvSpPr>
        <p:spPr>
          <a:xfrm>
            <a:off x="0" y="5116624"/>
            <a:ext cx="9144000" cy="26876"/>
          </a:xfrm>
          <a:prstGeom prst="line">
            <a:avLst/>
          </a:prstGeom>
          <a:ln w="127000" cap="flat">
            <a:gradFill>
              <a:gsLst>
                <a:gs pos="0">
                  <a:srgbClr val="4DA8EA">
                    <a:alpha val="100000"/>
                  </a:srgbClr>
                </a:gs>
                <a:gs pos="100000">
                  <a:srgbClr val="00D85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1981FA2-7D1E-7C1C-B594-4893F7A0C533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LIKE Operator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3E2265-9343-DCFF-DF47-08AE378B6CF8}"/>
              </a:ext>
            </a:extLst>
          </p:cNvPr>
          <p:cNvGrpSpPr/>
          <p:nvPr/>
        </p:nvGrpSpPr>
        <p:grpSpPr>
          <a:xfrm>
            <a:off x="3759299" y="1061222"/>
            <a:ext cx="1625400" cy="545400"/>
            <a:chOff x="1638627" y="3602692"/>
            <a:chExt cx="2967069" cy="80711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AD91978-459E-9FBA-0817-0D28F9B290E5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92A2A278-6DAD-C382-4904-9EA00F3686FA}"/>
                </a:ext>
              </a:extLst>
            </p:cNvPr>
            <p:cNvSpPr txBox="1"/>
            <p:nvPr/>
          </p:nvSpPr>
          <p:spPr>
            <a:xfrm>
              <a:off x="1770163" y="3907294"/>
              <a:ext cx="2703998" cy="27366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LIKE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9F8E88-6842-B6E1-8521-01E8684B18F8}"/>
              </a:ext>
            </a:extLst>
          </p:cNvPr>
          <p:cNvSpPr/>
          <p:nvPr/>
        </p:nvSpPr>
        <p:spPr>
          <a:xfrm>
            <a:off x="3861666" y="2382271"/>
            <a:ext cx="1420667" cy="37683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Email domains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847789-2FF9-A330-7C97-1918CB16C546}"/>
              </a:ext>
            </a:extLst>
          </p:cNvPr>
          <p:cNvSpPr/>
          <p:nvPr/>
        </p:nvSpPr>
        <p:spPr>
          <a:xfrm>
            <a:off x="6172200" y="2381845"/>
            <a:ext cx="1752600" cy="37683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Values containing a keyword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5FC52-EB93-F551-D76D-332796D07FE3}"/>
              </a:ext>
            </a:extLst>
          </p:cNvPr>
          <p:cNvSpPr txBox="1"/>
          <p:nvPr/>
        </p:nvSpPr>
        <p:spPr>
          <a:xfrm>
            <a:off x="3176586" y="1628559"/>
            <a:ext cx="2790827" cy="527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spcBef>
                <a:spcPct val="0"/>
              </a:spcBef>
              <a:defRPr sz="2400">
                <a:latin typeface="Poppins"/>
                <a:ea typeface="Poppins"/>
                <a:cs typeface="Poppins"/>
              </a:defRPr>
            </a:lvl1pPr>
          </a:lstStyle>
          <a:p>
            <a:pPr defTabSz="457223">
              <a:lnSpc>
                <a:spcPct val="150000"/>
              </a:lnSpc>
            </a:pPr>
            <a:r>
              <a:rPr lang="en-US" sz="1200" dirty="0">
                <a:solidFill>
                  <a:prstClr val="black"/>
                </a:solidFill>
              </a:rPr>
              <a:t>Used to search for a specific pattern in a text column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CD3E4FD8-C2BC-01FC-B9A4-EA83BAF3D29E}"/>
              </a:ext>
            </a:extLst>
          </p:cNvPr>
          <p:cNvSpPr txBox="1"/>
          <p:nvPr/>
        </p:nvSpPr>
        <p:spPr>
          <a:xfrm>
            <a:off x="1166297" y="3466682"/>
            <a:ext cx="823076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F960131E-D991-B331-2006-810995270FD3}"/>
              </a:ext>
            </a:extLst>
          </p:cNvPr>
          <p:cNvSpPr txBox="1"/>
          <p:nvPr/>
        </p:nvSpPr>
        <p:spPr>
          <a:xfrm>
            <a:off x="2133601" y="3131734"/>
            <a:ext cx="4290368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SELECT 'Apple' LIKE 'A%';  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Output: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true 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614E04A-0B52-35FF-E8E8-EC1EBA351895}"/>
              </a:ext>
            </a:extLst>
          </p:cNvPr>
          <p:cNvSpPr/>
          <p:nvPr/>
        </p:nvSpPr>
        <p:spPr>
          <a:xfrm>
            <a:off x="4403548" y="3083677"/>
            <a:ext cx="4040841" cy="1253045"/>
          </a:xfrm>
          <a:custGeom>
            <a:avLst/>
            <a:gdLst/>
            <a:ahLst/>
            <a:cxnLst/>
            <a:rect l="l" t="t" r="r" b="b"/>
            <a:pathLst>
              <a:path w="418225" h="113768">
                <a:moveTo>
                  <a:pt x="56884" y="0"/>
                </a:moveTo>
                <a:lnTo>
                  <a:pt x="361341" y="0"/>
                </a:lnTo>
                <a:cubicBezTo>
                  <a:pt x="376427" y="0"/>
                  <a:pt x="390896" y="5993"/>
                  <a:pt x="401564" y="16661"/>
                </a:cubicBezTo>
                <a:cubicBezTo>
                  <a:pt x="412232" y="27329"/>
                  <a:pt x="418225" y="41797"/>
                  <a:pt x="418225" y="56884"/>
                </a:cubicBezTo>
                <a:lnTo>
                  <a:pt x="418225" y="56884"/>
                </a:lnTo>
                <a:cubicBezTo>
                  <a:pt x="418225" y="88300"/>
                  <a:pt x="392757" y="113768"/>
                  <a:pt x="361341" y="113768"/>
                </a:cubicBezTo>
                <a:lnTo>
                  <a:pt x="56884" y="113768"/>
                </a:lnTo>
                <a:cubicBezTo>
                  <a:pt x="25468" y="113768"/>
                  <a:pt x="0" y="88300"/>
                  <a:pt x="0" y="56884"/>
                </a:cubicBezTo>
                <a:lnTo>
                  <a:pt x="0" y="56884"/>
                </a:lnTo>
                <a:cubicBezTo>
                  <a:pt x="0" y="25468"/>
                  <a:pt x="25468" y="0"/>
                  <a:pt x="56884" y="0"/>
                </a:cubicBezTo>
                <a:close/>
              </a:path>
            </a:pathLst>
          </a:custGeom>
          <a:noFill/>
          <a:ln w="38100" cap="rnd">
            <a:solidFill>
              <a:srgbClr val="FF0000">
                <a:alpha val="84706"/>
              </a:srgbClr>
            </a:solidFill>
            <a:prstDash val="sysDash"/>
            <a:round/>
          </a:ln>
        </p:spPr>
        <p:txBody>
          <a:bodyPr anchor="ctr"/>
          <a:lstStyle/>
          <a:p>
            <a:pPr algn="ctr" defTabSz="457223"/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% </a:t>
            </a:r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symbol is a wildcard that matches any number of characters</a:t>
            </a:r>
          </a:p>
          <a:p>
            <a:pPr algn="ctr" defTabSz="457223"/>
            <a:endParaRPr lang="en-US" sz="1200" dirty="0">
              <a:solidFill>
                <a:schemeClr val="accent2">
                  <a:lumMod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 defTabSz="457223"/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</a:t>
            </a:r>
            <a:r>
              <a:rPr lang="en-US" sz="1200" b="1" dirty="0">
                <a:solidFill>
                  <a:schemeClr val="accent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_ </a:t>
            </a:r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underscore sign represents one, single character </a:t>
            </a:r>
            <a:endParaRPr lang="en-IN" sz="1200" dirty="0">
              <a:solidFill>
                <a:schemeClr val="accent2">
                  <a:lumMod val="1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620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6215">
        <p159:morph option="byObject"/>
      </p:transition>
    </mc:Choice>
    <mc:Fallback xmlns="">
      <p:transition spd="slow" advTm="462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4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8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5AC3A-1215-E396-B2F4-6B8B047E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74544B-4A0C-5D1B-2FC8-CF9256D29F47}"/>
              </a:ext>
            </a:extLst>
          </p:cNvPr>
          <p:cNvSpPr/>
          <p:nvPr/>
        </p:nvSpPr>
        <p:spPr>
          <a:xfrm>
            <a:off x="952501" y="2382271"/>
            <a:ext cx="1420667" cy="376836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Numbers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BA10ADF-7836-9999-34B5-F255256A7CA8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BETWEEN Operator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DE5037-C7E1-0B24-0E86-A4ACFA2E6663}"/>
              </a:ext>
            </a:extLst>
          </p:cNvPr>
          <p:cNvGrpSpPr/>
          <p:nvPr/>
        </p:nvGrpSpPr>
        <p:grpSpPr>
          <a:xfrm>
            <a:off x="3759633" y="1055025"/>
            <a:ext cx="1624733" cy="552323"/>
            <a:chOff x="1638627" y="3602692"/>
            <a:chExt cx="2967069" cy="80711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07B197C-23EA-917D-F91A-D204669BC26D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E1AF9C15-8E5E-0426-C213-5BD97971F806}"/>
                </a:ext>
              </a:extLst>
            </p:cNvPr>
            <p:cNvSpPr txBox="1"/>
            <p:nvPr/>
          </p:nvSpPr>
          <p:spPr>
            <a:xfrm>
              <a:off x="1770162" y="3909010"/>
              <a:ext cx="2703996" cy="27023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BETWEEN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141520-4896-D3CE-A1A8-AA95E63685D0}"/>
              </a:ext>
            </a:extLst>
          </p:cNvPr>
          <p:cNvSpPr/>
          <p:nvPr/>
        </p:nvSpPr>
        <p:spPr>
          <a:xfrm>
            <a:off x="3861666" y="2382271"/>
            <a:ext cx="1420667" cy="376836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EC447B-1DAC-D91A-EB18-8D73DE90785C}"/>
              </a:ext>
            </a:extLst>
          </p:cNvPr>
          <p:cNvSpPr/>
          <p:nvPr/>
        </p:nvSpPr>
        <p:spPr>
          <a:xfrm>
            <a:off x="6172200" y="2381845"/>
            <a:ext cx="1752600" cy="376836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523C7-BB6B-F7EC-07B2-DCBBA15DA421}"/>
              </a:ext>
            </a:extLst>
          </p:cNvPr>
          <p:cNvSpPr txBox="1"/>
          <p:nvPr/>
        </p:nvSpPr>
        <p:spPr>
          <a:xfrm>
            <a:off x="3409949" y="1662914"/>
            <a:ext cx="2324100" cy="527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spcBef>
                <a:spcPct val="0"/>
              </a:spcBef>
              <a:defRPr sz="2400">
                <a:latin typeface="Poppins"/>
                <a:ea typeface="Poppins"/>
                <a:cs typeface="Poppins"/>
              </a:defRPr>
            </a:lvl1pPr>
          </a:lstStyle>
          <a:p>
            <a:pPr defTabSz="457223">
              <a:lnSpc>
                <a:spcPct val="150000"/>
              </a:lnSpc>
            </a:pPr>
            <a:r>
              <a:rPr lang="en-US" sz="1200" dirty="0">
                <a:solidFill>
                  <a:prstClr val="black"/>
                </a:solidFill>
              </a:rPr>
              <a:t>Filtering numbers or dates within a range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C21F1856-BFC4-FFB5-5EA8-AE3C235F156B}"/>
              </a:ext>
            </a:extLst>
          </p:cNvPr>
          <p:cNvSpPr txBox="1"/>
          <p:nvPr/>
        </p:nvSpPr>
        <p:spPr>
          <a:xfrm>
            <a:off x="1138425" y="4028381"/>
            <a:ext cx="823076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0FAFDE27-6888-4C77-2426-081DB32A3CAD}"/>
              </a:ext>
            </a:extLst>
          </p:cNvPr>
          <p:cNvSpPr txBox="1"/>
          <p:nvPr/>
        </p:nvSpPr>
        <p:spPr>
          <a:xfrm>
            <a:off x="2105728" y="3693432"/>
            <a:ext cx="4290368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SELECT 75 BETWEEN 50 AND 100;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Output: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F1DBBCC8-E336-9ABA-E136-252FE8E53391}"/>
              </a:ext>
            </a:extLst>
          </p:cNvPr>
          <p:cNvSpPr/>
          <p:nvPr/>
        </p:nvSpPr>
        <p:spPr>
          <a:xfrm>
            <a:off x="3238500" y="2896937"/>
            <a:ext cx="2667000" cy="658686"/>
          </a:xfrm>
          <a:custGeom>
            <a:avLst/>
            <a:gdLst/>
            <a:ahLst/>
            <a:cxnLst/>
            <a:rect l="l" t="t" r="r" b="b"/>
            <a:pathLst>
              <a:path w="418225" h="113768">
                <a:moveTo>
                  <a:pt x="56884" y="0"/>
                </a:moveTo>
                <a:lnTo>
                  <a:pt x="361341" y="0"/>
                </a:lnTo>
                <a:cubicBezTo>
                  <a:pt x="376427" y="0"/>
                  <a:pt x="390896" y="5993"/>
                  <a:pt x="401564" y="16661"/>
                </a:cubicBezTo>
                <a:cubicBezTo>
                  <a:pt x="412232" y="27329"/>
                  <a:pt x="418225" y="41797"/>
                  <a:pt x="418225" y="56884"/>
                </a:cubicBezTo>
                <a:lnTo>
                  <a:pt x="418225" y="56884"/>
                </a:lnTo>
                <a:cubicBezTo>
                  <a:pt x="418225" y="88300"/>
                  <a:pt x="392757" y="113768"/>
                  <a:pt x="361341" y="113768"/>
                </a:cubicBezTo>
                <a:lnTo>
                  <a:pt x="56884" y="113768"/>
                </a:lnTo>
                <a:cubicBezTo>
                  <a:pt x="25468" y="113768"/>
                  <a:pt x="0" y="88300"/>
                  <a:pt x="0" y="56884"/>
                </a:cubicBezTo>
                <a:lnTo>
                  <a:pt x="0" y="56884"/>
                </a:lnTo>
                <a:cubicBezTo>
                  <a:pt x="0" y="25468"/>
                  <a:pt x="25468" y="0"/>
                  <a:pt x="56884" y="0"/>
                </a:cubicBezTo>
                <a:close/>
              </a:path>
            </a:pathLst>
          </a:custGeom>
          <a:noFill/>
          <a:ln w="38100" cap="rnd">
            <a:solidFill>
              <a:srgbClr val="2FDE7F">
                <a:alpha val="84706"/>
              </a:srgbClr>
            </a:solidFill>
            <a:prstDash val="sysDash"/>
            <a:round/>
          </a:ln>
        </p:spPr>
        <p:txBody>
          <a:bodyPr anchor="ctr"/>
          <a:lstStyle/>
          <a:p>
            <a:pPr algn="ctr" defTabSz="457223"/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includes both the </a:t>
            </a:r>
            <a:r>
              <a:rPr lang="en-US" sz="1200" dirty="0">
                <a:solidFill>
                  <a:srgbClr val="66BEE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lower</a:t>
            </a:r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200" dirty="0">
                <a:solidFill>
                  <a:srgbClr val="66BEE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upper</a:t>
            </a:r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bounds</a:t>
            </a:r>
            <a:endParaRPr lang="en-IN" sz="12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49B5AF-0AF8-1C4D-2E69-E441486F4A66}"/>
              </a:ext>
            </a:extLst>
          </p:cNvPr>
          <p:cNvSpPr/>
          <p:nvPr/>
        </p:nvSpPr>
        <p:spPr>
          <a:xfrm>
            <a:off x="4953000" y="3822053"/>
            <a:ext cx="1752600" cy="855251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Avoids the need for chaining </a:t>
            </a:r>
            <a:r>
              <a:rPr lang="en-US" sz="12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&gt;=</a:t>
            </a:r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</a:t>
            </a:r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&lt;=</a:t>
            </a:r>
            <a:endParaRPr lang="en-IN" sz="1200" b="1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156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9701">
        <p159:morph option="byObject"/>
      </p:transition>
    </mc:Choice>
    <mc:Fallback xmlns="">
      <p:transition spd="slow" advTm="397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6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BA91-4A3E-CE0E-3EB0-36148ADDC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2A77E4-C4B0-1434-FA0F-302C25C8F3D2}"/>
              </a:ext>
            </a:extLst>
          </p:cNvPr>
          <p:cNvSpPr/>
          <p:nvPr/>
        </p:nvSpPr>
        <p:spPr>
          <a:xfrm>
            <a:off x="952501" y="2382271"/>
            <a:ext cx="1420667" cy="376836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Numbers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53AFFAE-6317-9345-3735-32EA4E5076DA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Date Functions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D06F42-C2F1-D16F-6DC6-8961DEC04F64}"/>
              </a:ext>
            </a:extLst>
          </p:cNvPr>
          <p:cNvGrpSpPr/>
          <p:nvPr/>
        </p:nvGrpSpPr>
        <p:grpSpPr>
          <a:xfrm>
            <a:off x="3759633" y="1055025"/>
            <a:ext cx="1624733" cy="552323"/>
            <a:chOff x="1638627" y="3602692"/>
            <a:chExt cx="2967069" cy="80711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A36C2E7-5956-5E24-7BD5-E8F602E91166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BE8E3ADC-05D1-838F-455F-5B2EB1B59DF2}"/>
                </a:ext>
              </a:extLst>
            </p:cNvPr>
            <p:cNvSpPr txBox="1"/>
            <p:nvPr/>
          </p:nvSpPr>
          <p:spPr>
            <a:xfrm>
              <a:off x="1770162" y="3909010"/>
              <a:ext cx="2703996" cy="27023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BETWEEN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87B321-1F2D-59F8-A624-CB4B6468F817}"/>
              </a:ext>
            </a:extLst>
          </p:cNvPr>
          <p:cNvSpPr/>
          <p:nvPr/>
        </p:nvSpPr>
        <p:spPr>
          <a:xfrm>
            <a:off x="3861666" y="2382271"/>
            <a:ext cx="1420667" cy="376836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F1A31C-6EDB-5A75-0D9F-190675B74406}"/>
              </a:ext>
            </a:extLst>
          </p:cNvPr>
          <p:cNvSpPr/>
          <p:nvPr/>
        </p:nvSpPr>
        <p:spPr>
          <a:xfrm>
            <a:off x="6172200" y="2381845"/>
            <a:ext cx="1752600" cy="376836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ED342-33B0-3755-C2FB-6F4C1D577873}"/>
              </a:ext>
            </a:extLst>
          </p:cNvPr>
          <p:cNvSpPr txBox="1"/>
          <p:nvPr/>
        </p:nvSpPr>
        <p:spPr>
          <a:xfrm>
            <a:off x="3409949" y="1662914"/>
            <a:ext cx="2324100" cy="527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spcBef>
                <a:spcPct val="0"/>
              </a:spcBef>
              <a:defRPr sz="2400">
                <a:latin typeface="Poppins"/>
                <a:ea typeface="Poppins"/>
                <a:cs typeface="Poppins"/>
              </a:defRPr>
            </a:lvl1pPr>
          </a:lstStyle>
          <a:p>
            <a:pPr defTabSz="457223">
              <a:lnSpc>
                <a:spcPct val="150000"/>
              </a:lnSpc>
            </a:pPr>
            <a:r>
              <a:rPr lang="en-US" sz="1200" dirty="0">
                <a:solidFill>
                  <a:prstClr val="black"/>
                </a:solidFill>
              </a:rPr>
              <a:t>Filtering numbers or dates within a range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A7060302-75F9-51A9-F34F-CE2C20E38320}"/>
              </a:ext>
            </a:extLst>
          </p:cNvPr>
          <p:cNvSpPr txBox="1"/>
          <p:nvPr/>
        </p:nvSpPr>
        <p:spPr>
          <a:xfrm>
            <a:off x="1138425" y="4028381"/>
            <a:ext cx="823076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D390CA5B-01C7-53EE-ABB9-C97229688609}"/>
              </a:ext>
            </a:extLst>
          </p:cNvPr>
          <p:cNvSpPr txBox="1"/>
          <p:nvPr/>
        </p:nvSpPr>
        <p:spPr>
          <a:xfrm>
            <a:off x="2105728" y="3693432"/>
            <a:ext cx="4290368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SELECT 75 BETWEEN 50 AND 100;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Output: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true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89566E7-42A4-BF32-81E4-FDD8111AC51F}"/>
              </a:ext>
            </a:extLst>
          </p:cNvPr>
          <p:cNvSpPr/>
          <p:nvPr/>
        </p:nvSpPr>
        <p:spPr>
          <a:xfrm>
            <a:off x="3238500" y="2896937"/>
            <a:ext cx="2667000" cy="658686"/>
          </a:xfrm>
          <a:custGeom>
            <a:avLst/>
            <a:gdLst/>
            <a:ahLst/>
            <a:cxnLst/>
            <a:rect l="l" t="t" r="r" b="b"/>
            <a:pathLst>
              <a:path w="418225" h="113768">
                <a:moveTo>
                  <a:pt x="56884" y="0"/>
                </a:moveTo>
                <a:lnTo>
                  <a:pt x="361341" y="0"/>
                </a:lnTo>
                <a:cubicBezTo>
                  <a:pt x="376427" y="0"/>
                  <a:pt x="390896" y="5993"/>
                  <a:pt x="401564" y="16661"/>
                </a:cubicBezTo>
                <a:cubicBezTo>
                  <a:pt x="412232" y="27329"/>
                  <a:pt x="418225" y="41797"/>
                  <a:pt x="418225" y="56884"/>
                </a:cubicBezTo>
                <a:lnTo>
                  <a:pt x="418225" y="56884"/>
                </a:lnTo>
                <a:cubicBezTo>
                  <a:pt x="418225" y="88300"/>
                  <a:pt x="392757" y="113768"/>
                  <a:pt x="361341" y="113768"/>
                </a:cubicBezTo>
                <a:lnTo>
                  <a:pt x="56884" y="113768"/>
                </a:lnTo>
                <a:cubicBezTo>
                  <a:pt x="25468" y="113768"/>
                  <a:pt x="0" y="88300"/>
                  <a:pt x="0" y="56884"/>
                </a:cubicBezTo>
                <a:lnTo>
                  <a:pt x="0" y="56884"/>
                </a:lnTo>
                <a:cubicBezTo>
                  <a:pt x="0" y="25468"/>
                  <a:pt x="25468" y="0"/>
                  <a:pt x="56884" y="0"/>
                </a:cubicBezTo>
                <a:close/>
              </a:path>
            </a:pathLst>
          </a:custGeom>
          <a:noFill/>
          <a:ln w="38100" cap="rnd">
            <a:solidFill>
              <a:srgbClr val="2FDE7F">
                <a:alpha val="84706"/>
              </a:srgbClr>
            </a:solidFill>
            <a:prstDash val="sysDash"/>
            <a:round/>
          </a:ln>
        </p:spPr>
        <p:txBody>
          <a:bodyPr anchor="ctr"/>
          <a:lstStyle/>
          <a:p>
            <a:pPr algn="ctr" defTabSz="457223"/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 includes both the </a:t>
            </a:r>
            <a:r>
              <a:rPr lang="en-US" sz="1200" dirty="0">
                <a:solidFill>
                  <a:srgbClr val="66BEE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lower</a:t>
            </a:r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200" dirty="0">
                <a:solidFill>
                  <a:srgbClr val="66BEE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upper</a:t>
            </a:r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bounds</a:t>
            </a:r>
            <a:endParaRPr lang="en-IN" sz="12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F01182-6A45-29AB-8C71-902536F40AD4}"/>
              </a:ext>
            </a:extLst>
          </p:cNvPr>
          <p:cNvSpPr/>
          <p:nvPr/>
        </p:nvSpPr>
        <p:spPr>
          <a:xfrm>
            <a:off x="4953000" y="3822053"/>
            <a:ext cx="1752600" cy="855251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Avoids the need for chaining </a:t>
            </a:r>
            <a:r>
              <a:rPr lang="en-US" sz="12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&gt;=</a:t>
            </a:r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</a:t>
            </a:r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&lt;=</a:t>
            </a:r>
            <a:endParaRPr lang="en-IN" sz="1200" b="1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7772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9701">
        <p159:morph option="byObject"/>
      </p:transition>
    </mc:Choice>
    <mc:Fallback>
      <p:transition spd="slow" advTm="397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6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>
          <a:extLst>
            <a:ext uri="{FF2B5EF4-FFF2-40B4-BE49-F238E27FC236}">
              <a16:creationId xmlns:a16="http://schemas.microsoft.com/office/drawing/2014/main" id="{8AC3B0FA-DADD-F7DC-3BA9-7AA8BD3E0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087A43-105C-CE76-F593-31D72127D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Distributed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D5F27-586F-CBB8-ABC1-706A16163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538" y="1413350"/>
            <a:ext cx="5027745" cy="3312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21CA86-777D-5A98-AFB6-4EF998E7F846}"/>
              </a:ext>
            </a:extLst>
          </p:cNvPr>
          <p:cNvSpPr txBox="1"/>
          <p:nvPr/>
        </p:nvSpPr>
        <p:spPr>
          <a:xfrm>
            <a:off x="713225" y="1165672"/>
            <a:ext cx="501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HOMOGENEOUS</a:t>
            </a:r>
            <a:r>
              <a:rPr lang="en-IN" b="0" dirty="0"/>
              <a:t> Distributed </a:t>
            </a:r>
            <a:r>
              <a:rPr lang="en-IN" b="0" dirty="0" err="1"/>
              <a:t>Databasesc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376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>
          <a:extLst>
            <a:ext uri="{FF2B5EF4-FFF2-40B4-BE49-F238E27FC236}">
              <a16:creationId xmlns:a16="http://schemas.microsoft.com/office/drawing/2014/main" id="{2A643673-2ECD-C380-52D3-27F696644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7AF7F-A9D2-9EDD-20CC-6F2CC09C46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Distributed Databases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F3D57-3912-8B4A-9EB3-06718579E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879" y="1536059"/>
            <a:ext cx="4741713" cy="31326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D9E0AA-26E0-BD80-0815-6B64B2C5A3BF}"/>
              </a:ext>
            </a:extLst>
          </p:cNvPr>
          <p:cNvSpPr txBox="1"/>
          <p:nvPr/>
        </p:nvSpPr>
        <p:spPr>
          <a:xfrm>
            <a:off x="758256" y="1228282"/>
            <a:ext cx="3813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HETEROGENEOUS Distributed Databases</a:t>
            </a:r>
          </a:p>
        </p:txBody>
      </p:sp>
    </p:spTree>
    <p:extLst>
      <p:ext uri="{BB962C8B-B14F-4D97-AF65-F5344CB8AC3E}">
        <p14:creationId xmlns:p14="http://schemas.microsoft.com/office/powerpoint/2010/main" val="166756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>
          <a:extLst>
            <a:ext uri="{FF2B5EF4-FFF2-40B4-BE49-F238E27FC236}">
              <a16:creationId xmlns:a16="http://schemas.microsoft.com/office/drawing/2014/main" id="{E9A6489A-61FD-4D3B-AC67-FB6CA1FEB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9095CF-E194-F232-4F09-871A07344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File-server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6CBA9-EA65-15F4-A597-43E5E3534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8" y="1380467"/>
            <a:ext cx="6340389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98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>
          <a:extLst>
            <a:ext uri="{FF2B5EF4-FFF2-40B4-BE49-F238E27FC236}">
              <a16:creationId xmlns:a16="http://schemas.microsoft.com/office/drawing/2014/main" id="{B06F89DA-845C-44DB-B81E-E58817739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3B00E-373B-D711-04B4-D170955463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Client-server databases</a:t>
            </a:r>
          </a:p>
        </p:txBody>
      </p:sp>
      <p:pic>
        <p:nvPicPr>
          <p:cNvPr id="1026" name="Picture 2" descr="Client–server model - Wikipedia">
            <a:extLst>
              <a:ext uri="{FF2B5EF4-FFF2-40B4-BE49-F238E27FC236}">
                <a16:creationId xmlns:a16="http://schemas.microsoft.com/office/drawing/2014/main" id="{B1B1BCA5-D3DA-D112-7247-E982E6EC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310" y="1137423"/>
            <a:ext cx="5995330" cy="35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7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Structured vs Unstructured Data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0ED249F-ECFD-796F-3193-29B2185A8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1545252"/>
              </p:ext>
            </p:extLst>
          </p:nvPr>
        </p:nvGraphicFramePr>
        <p:xfrm>
          <a:off x="1721278" y="1258209"/>
          <a:ext cx="5701393" cy="131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D3B9-FA58-E58E-FFB3-A20B6AF9F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866059"/>
              </p:ext>
            </p:extLst>
          </p:nvPr>
        </p:nvGraphicFramePr>
        <p:xfrm>
          <a:off x="1721277" y="2569937"/>
          <a:ext cx="5701393" cy="131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0432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Relational vs NoSQL Databases	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9B987-2E9C-468D-1F70-580704543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430656"/>
              </p:ext>
            </p:extLst>
          </p:nvPr>
        </p:nvGraphicFramePr>
        <p:xfrm>
          <a:off x="1499507" y="1445985"/>
          <a:ext cx="6656614" cy="2967262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328307">
                  <a:extLst>
                    <a:ext uri="{9D8B030D-6E8A-4147-A177-3AD203B41FA5}">
                      <a16:colId xmlns:a16="http://schemas.microsoft.com/office/drawing/2014/main" val="1978860647"/>
                    </a:ext>
                  </a:extLst>
                </a:gridCol>
                <a:gridCol w="3328307">
                  <a:extLst>
                    <a:ext uri="{9D8B030D-6E8A-4147-A177-3AD203B41FA5}">
                      <a16:colId xmlns:a16="http://schemas.microsoft.com/office/drawing/2014/main" val="562121480"/>
                    </a:ext>
                  </a:extLst>
                </a:gridCol>
              </a:tblGrid>
              <a:tr h="647153">
                <a:tc>
                  <a:txBody>
                    <a:bodyPr/>
                    <a:lstStyle/>
                    <a:p>
                      <a:r>
                        <a:rPr lang="en-IN" dirty="0"/>
                        <a:t>Relational Database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NoSQL Database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16370893"/>
                  </a:ext>
                </a:extLst>
              </a:tr>
              <a:tr h="728076">
                <a:tc>
                  <a:txBody>
                    <a:bodyPr/>
                    <a:lstStyle/>
                    <a:p>
                      <a:r>
                        <a:rPr lang="en-IN" dirty="0"/>
                        <a:t>Data items have pre-defined relationships between them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Uses a storage model optimised for specific requirements of the type of data being stored</a:t>
                      </a:r>
                    </a:p>
                    <a:p>
                      <a:endParaRPr lang="en-IN" dirty="0"/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08760080"/>
                  </a:ext>
                </a:extLst>
              </a:tr>
              <a:tr h="728076">
                <a:tc>
                  <a:txBody>
                    <a:bodyPr/>
                    <a:lstStyle/>
                    <a:p>
                      <a:r>
                        <a:rPr lang="en-IN" dirty="0"/>
                        <a:t>Information is stored in  structured tables with rows and columns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Document, key-value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20165018"/>
                  </a:ext>
                </a:extLst>
              </a:tr>
              <a:tr h="647153">
                <a:tc>
                  <a:txBody>
                    <a:bodyPr/>
                    <a:lstStyle/>
                    <a:p>
                      <a:r>
                        <a:rPr lang="en-IN" dirty="0"/>
                        <a:t>Ex: MySQL, Microsoft SQL Server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Ex: Mongo DB, Apache Cassandra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59710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1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FE739-31F0-3385-5027-D5B06BCB01C1}"/>
              </a:ext>
            </a:extLst>
          </p:cNvPr>
          <p:cNvSpPr txBox="1"/>
          <p:nvPr/>
        </p:nvSpPr>
        <p:spPr>
          <a:xfrm>
            <a:off x="1028700" y="1650383"/>
            <a:ext cx="70049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SQL (Structured Query Language) is a programming language used to manage and manipulate relational databases.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It allows users to interact with databases by querying, updating, and managing data, making it a fundamental tool for working with structured data.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556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RDBMS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92C5993-256D-7F28-DAFF-2AF10A378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641305"/>
              </p:ext>
            </p:extLst>
          </p:nvPr>
        </p:nvGraphicFramePr>
        <p:xfrm>
          <a:off x="1202846" y="1421493"/>
          <a:ext cx="6738258" cy="146304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246086">
                  <a:extLst>
                    <a:ext uri="{9D8B030D-6E8A-4147-A177-3AD203B41FA5}">
                      <a16:colId xmlns:a16="http://schemas.microsoft.com/office/drawing/2014/main" val="2032353113"/>
                    </a:ext>
                  </a:extLst>
                </a:gridCol>
                <a:gridCol w="2246086">
                  <a:extLst>
                    <a:ext uri="{9D8B030D-6E8A-4147-A177-3AD203B41FA5}">
                      <a16:colId xmlns:a16="http://schemas.microsoft.com/office/drawing/2014/main" val="597868522"/>
                    </a:ext>
                  </a:extLst>
                </a:gridCol>
                <a:gridCol w="2246086">
                  <a:extLst>
                    <a:ext uri="{9D8B030D-6E8A-4147-A177-3AD203B41FA5}">
                      <a16:colId xmlns:a16="http://schemas.microsoft.com/office/drawing/2014/main" val="4231238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Database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Database Management system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79707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Information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Storage of information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Software that helps in performing CRUD operations to data in the database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772981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889303-104C-AE09-3E8B-4C436F782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241373"/>
              </p:ext>
            </p:extLst>
          </p:nvPr>
        </p:nvGraphicFramePr>
        <p:xfrm>
          <a:off x="1202846" y="3021148"/>
          <a:ext cx="6738258" cy="1676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246086">
                  <a:extLst>
                    <a:ext uri="{9D8B030D-6E8A-4147-A177-3AD203B41FA5}">
                      <a16:colId xmlns:a16="http://schemas.microsoft.com/office/drawing/2014/main" val="2032353113"/>
                    </a:ext>
                  </a:extLst>
                </a:gridCol>
                <a:gridCol w="2246086">
                  <a:extLst>
                    <a:ext uri="{9D8B030D-6E8A-4147-A177-3AD203B41FA5}">
                      <a16:colId xmlns:a16="http://schemas.microsoft.com/office/drawing/2014/main" val="597868522"/>
                    </a:ext>
                  </a:extLst>
                </a:gridCol>
                <a:gridCol w="2246086">
                  <a:extLst>
                    <a:ext uri="{9D8B030D-6E8A-4147-A177-3AD203B41FA5}">
                      <a16:colId xmlns:a16="http://schemas.microsoft.com/office/drawing/2014/main" val="4231238720"/>
                    </a:ext>
                  </a:extLst>
                </a:gridCol>
              </a:tblGrid>
              <a:tr h="316843">
                <a:tc>
                  <a:txBody>
                    <a:bodyPr/>
                    <a:lstStyle/>
                    <a:p>
                      <a:r>
                        <a:rPr lang="en-IN" dirty="0"/>
                        <a:t>Relational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Database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Database Management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707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 has </a:t>
                      </a:r>
                      <a:r>
                        <a:rPr lang="en-IN" b="1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Database that stores </a:t>
                      </a:r>
                      <a:r>
                        <a:rPr lang="en-IN" b="1" dirty="0"/>
                        <a:t>structured</a:t>
                      </a:r>
                      <a:r>
                        <a:rPr lang="en-IN" dirty="0"/>
                        <a:t> and </a:t>
                      </a:r>
                      <a:r>
                        <a:rPr lang="en-IN" b="1" dirty="0"/>
                        <a:t>relational</a:t>
                      </a:r>
                      <a:r>
                        <a:rPr lang="en-IN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Software that helps in performing CRUD operations to </a:t>
                      </a:r>
                      <a:r>
                        <a:rPr lang="en-IN" b="1" dirty="0"/>
                        <a:t>structured</a:t>
                      </a:r>
                      <a:r>
                        <a:rPr lang="en-IN" dirty="0"/>
                        <a:t> data in the </a:t>
                      </a:r>
                      <a:r>
                        <a:rPr lang="en-IN" b="1" dirty="0"/>
                        <a:t>relational</a:t>
                      </a:r>
                      <a:r>
                        <a:rPr lang="en-IN" dirty="0"/>
                        <a:t>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298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45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RDBMS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82775-365E-1A24-E3E8-CB9C5F0B1FB6}"/>
              </a:ext>
            </a:extLst>
          </p:cNvPr>
          <p:cNvSpPr txBox="1"/>
          <p:nvPr/>
        </p:nvSpPr>
        <p:spPr>
          <a:xfrm>
            <a:off x="808265" y="1811443"/>
            <a:ext cx="76224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SQL-based systems, also known as Relational Database Management Systems (RDBMS), are software applications that use SQL to manage relational databases.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They provide a platform for creating and maintaining databases, as well as executing SQL commands to manage data stored in those databases.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22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/>
          <p:nvPr/>
        </p:nvSpPr>
        <p:spPr>
          <a:xfrm>
            <a:off x="2873743" y="3190251"/>
            <a:ext cx="851100" cy="851100"/>
          </a:xfrm>
          <a:prstGeom prst="round1Rect">
            <a:avLst>
              <a:gd name="adj" fmla="val 3802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5"/>
          <p:cNvSpPr/>
          <p:nvPr/>
        </p:nvSpPr>
        <p:spPr>
          <a:xfrm>
            <a:off x="5406643" y="1681675"/>
            <a:ext cx="851100" cy="851100"/>
          </a:xfrm>
          <a:prstGeom prst="round1Rect">
            <a:avLst>
              <a:gd name="adj" fmla="val 3802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851700" y="1681575"/>
            <a:ext cx="851100" cy="851100"/>
          </a:xfrm>
          <a:prstGeom prst="round1Rect">
            <a:avLst>
              <a:gd name="adj" fmla="val 3802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2"/>
          </p:nvPr>
        </p:nvSpPr>
        <p:spPr>
          <a:xfrm>
            <a:off x="1923975" y="1612450"/>
            <a:ext cx="25329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Introduction to Relational Databases And SQL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2"/>
                </a:solidFill>
              </a:rPr>
              <a:t>TABLE OF</a:t>
            </a:r>
            <a:r>
              <a:rPr lang="en">
                <a:solidFill>
                  <a:schemeClr val="dk2"/>
                </a:solidFill>
              </a:rPr>
              <a:t> 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 idx="3"/>
          </p:nvPr>
        </p:nvSpPr>
        <p:spPr>
          <a:xfrm>
            <a:off x="961800" y="1681675"/>
            <a:ext cx="630900" cy="8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subTitle" idx="5"/>
          </p:nvPr>
        </p:nvSpPr>
        <p:spPr>
          <a:xfrm>
            <a:off x="6478918" y="1612450"/>
            <a:ext cx="25329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IN" dirty="0"/>
              <a:t>Using the Management Studio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6"/>
          </p:nvPr>
        </p:nvSpPr>
        <p:spPr>
          <a:xfrm>
            <a:off x="5516743" y="1681675"/>
            <a:ext cx="630900" cy="8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8"/>
          </p:nvPr>
        </p:nvSpPr>
        <p:spPr>
          <a:xfrm>
            <a:off x="3946018" y="3259651"/>
            <a:ext cx="25329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 Retrieving Data from a Single Table</a:t>
            </a:r>
            <a:endParaRPr dirty="0"/>
          </a:p>
        </p:txBody>
      </p:sp>
      <p:sp>
        <p:nvSpPr>
          <p:cNvPr id="252" name="Google Shape;252;p35"/>
          <p:cNvSpPr txBox="1">
            <a:spLocks noGrp="1"/>
          </p:cNvSpPr>
          <p:nvPr>
            <p:ph type="title" idx="9"/>
          </p:nvPr>
        </p:nvSpPr>
        <p:spPr>
          <a:xfrm>
            <a:off x="2983843" y="3190351"/>
            <a:ext cx="630900" cy="8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Relational Database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762E5-5E74-1E31-F2A0-A6F32CB71438}"/>
              </a:ext>
            </a:extLst>
          </p:cNvPr>
          <p:cNvSpPr txBox="1"/>
          <p:nvPr/>
        </p:nvSpPr>
        <p:spPr>
          <a:xfrm>
            <a:off x="979714" y="1703721"/>
            <a:ext cx="67926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relational database model is a method of structuring and organizing data in a database, where data is stored in tables with rows and columns.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Each table represents an entity, and relationships between entities are established using keys.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model allows for efficient data retrieval, data integrity, and easy management of complex data structures.</a:t>
            </a:r>
          </a:p>
        </p:txBody>
      </p:sp>
    </p:spTree>
    <p:extLst>
      <p:ext uri="{BB962C8B-B14F-4D97-AF65-F5344CB8AC3E}">
        <p14:creationId xmlns:p14="http://schemas.microsoft.com/office/powerpoint/2010/main" val="389809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Scenario for RDBMS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4D3F9-8755-6A67-A4AD-6039ABC93052}"/>
              </a:ext>
            </a:extLst>
          </p:cNvPr>
          <p:cNvSpPr txBox="1"/>
          <p:nvPr/>
        </p:nvSpPr>
        <p:spPr>
          <a:xfrm>
            <a:off x="1575707" y="1738993"/>
            <a:ext cx="5078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Strict Schema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Relational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Transactional Requirements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When data can be stored on a single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6439B-A9FB-1444-095C-7613CB9D8E12}"/>
              </a:ext>
            </a:extLst>
          </p:cNvPr>
          <p:cNvSpPr txBox="1"/>
          <p:nvPr/>
        </p:nvSpPr>
        <p:spPr>
          <a:xfrm>
            <a:off x="1575707" y="2927362"/>
            <a:ext cx="50781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Banking </a:t>
            </a:r>
            <a:r>
              <a:rPr lang="en-IN" dirty="0">
                <a:sym typeface="Wingdings" panose="05000000000000000000" pitchFamily="2" charset="2"/>
              </a:rPr>
              <a:t> Money transaction system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Money Wallet </a:t>
            </a:r>
            <a:r>
              <a:rPr lang="en-IN" dirty="0">
                <a:sym typeface="Wingdings" panose="05000000000000000000" pitchFamily="2" charset="2"/>
              </a:rPr>
              <a:t> Google Pay, </a:t>
            </a:r>
            <a:r>
              <a:rPr lang="en-IN" dirty="0" err="1">
                <a:sym typeface="Wingdings" panose="05000000000000000000" pitchFamily="2" charset="2"/>
              </a:rPr>
              <a:t>PhonePe</a:t>
            </a:r>
            <a:r>
              <a:rPr lang="en-IN" dirty="0">
                <a:sym typeface="Wingdings" panose="05000000000000000000" pitchFamily="2" charset="2"/>
              </a:rPr>
              <a:t>	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E-commerce </a:t>
            </a:r>
            <a:r>
              <a:rPr lang="en-IN" dirty="0">
                <a:sym typeface="Wingdings" panose="05000000000000000000" pitchFamily="2" charset="2"/>
              </a:rPr>
              <a:t> Payments, users, etc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Restaurant Listing </a:t>
            </a:r>
            <a:r>
              <a:rPr lang="en-IN" dirty="0">
                <a:sym typeface="Wingdings" panose="05000000000000000000" pitchFamily="2" charset="2"/>
              </a:rPr>
              <a:t> Zomato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ym typeface="Wingdings" panose="05000000000000000000" pitchFamily="2" charset="2"/>
              </a:rPr>
              <a:t>Employee Management Software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ym typeface="Wingdings" panose="05000000000000000000" pitchFamily="2" charset="2"/>
              </a:rPr>
              <a:t>Twitter  Tweets and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ym typeface="Wingdings" panose="05000000000000000000" pitchFamily="2" charset="2"/>
              </a:rPr>
              <a:t>YouTube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817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Features for RDBMS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CD64BACE-CEE5-73F4-9A0A-B615A4A6D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5688"/>
              </p:ext>
            </p:extLst>
          </p:nvPr>
        </p:nvGraphicFramePr>
        <p:xfrm>
          <a:off x="2911903" y="2393042"/>
          <a:ext cx="3937908" cy="12192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84477">
                  <a:extLst>
                    <a:ext uri="{9D8B030D-6E8A-4147-A177-3AD203B41FA5}">
                      <a16:colId xmlns:a16="http://schemas.microsoft.com/office/drawing/2014/main" val="2708455037"/>
                    </a:ext>
                  </a:extLst>
                </a:gridCol>
                <a:gridCol w="984477">
                  <a:extLst>
                    <a:ext uri="{9D8B030D-6E8A-4147-A177-3AD203B41FA5}">
                      <a16:colId xmlns:a16="http://schemas.microsoft.com/office/drawing/2014/main" val="2440814959"/>
                    </a:ext>
                  </a:extLst>
                </a:gridCol>
                <a:gridCol w="984477">
                  <a:extLst>
                    <a:ext uri="{9D8B030D-6E8A-4147-A177-3AD203B41FA5}">
                      <a16:colId xmlns:a16="http://schemas.microsoft.com/office/drawing/2014/main" val="3085005553"/>
                    </a:ext>
                  </a:extLst>
                </a:gridCol>
                <a:gridCol w="984477">
                  <a:extLst>
                    <a:ext uri="{9D8B030D-6E8A-4147-A177-3AD203B41FA5}">
                      <a16:colId xmlns:a16="http://schemas.microsoft.com/office/drawing/2014/main" val="1629025213"/>
                    </a:ext>
                  </a:extLst>
                </a:gridCol>
              </a:tblGrid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EMP_ID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D_ID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SALARY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14999722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Alice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D01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50000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2436012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Bob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D02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60000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87614173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Chris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D03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70000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47690577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7DFB8270-E208-26B9-876E-626C73239355}"/>
              </a:ext>
            </a:extLst>
          </p:cNvPr>
          <p:cNvSpPr/>
          <p:nvPr/>
        </p:nvSpPr>
        <p:spPr>
          <a:xfrm>
            <a:off x="6164036" y="1902279"/>
            <a:ext cx="138793" cy="43170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5F03D-FF9C-FBCC-32F4-602C39D456AD}"/>
              </a:ext>
            </a:extLst>
          </p:cNvPr>
          <p:cNvSpPr txBox="1"/>
          <p:nvPr/>
        </p:nvSpPr>
        <p:spPr>
          <a:xfrm>
            <a:off x="5649686" y="1594502"/>
            <a:ext cx="1306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COLUMNS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9CAE39C-A987-76B1-D315-0FD8C647CB99}"/>
              </a:ext>
            </a:extLst>
          </p:cNvPr>
          <p:cNvSpPr/>
          <p:nvPr/>
        </p:nvSpPr>
        <p:spPr>
          <a:xfrm>
            <a:off x="2223394" y="2457450"/>
            <a:ext cx="555172" cy="18777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FB369-EF7D-ACEF-C64C-8FE12C2217CC}"/>
              </a:ext>
            </a:extLst>
          </p:cNvPr>
          <p:cNvSpPr txBox="1"/>
          <p:nvPr/>
        </p:nvSpPr>
        <p:spPr>
          <a:xfrm>
            <a:off x="917108" y="2417861"/>
            <a:ext cx="1306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FIELDS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63F2094-030D-C0B0-E839-EB367AA7C7AB}"/>
              </a:ext>
            </a:extLst>
          </p:cNvPr>
          <p:cNvSpPr/>
          <p:nvPr/>
        </p:nvSpPr>
        <p:spPr>
          <a:xfrm>
            <a:off x="2424793" y="2725638"/>
            <a:ext cx="228600" cy="964619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797FD-2B03-FB15-76FC-01A7648A4477}"/>
              </a:ext>
            </a:extLst>
          </p:cNvPr>
          <p:cNvSpPr txBox="1"/>
          <p:nvPr/>
        </p:nvSpPr>
        <p:spPr>
          <a:xfrm>
            <a:off x="1051839" y="3054058"/>
            <a:ext cx="130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RECORD OR ROWS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C7619B-277D-457C-89C7-A673A4C190BC}"/>
              </a:ext>
            </a:extLst>
          </p:cNvPr>
          <p:cNvSpPr txBox="1"/>
          <p:nvPr/>
        </p:nvSpPr>
        <p:spPr>
          <a:xfrm>
            <a:off x="844984" y="1375820"/>
            <a:ext cx="1306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/>
              <a:t>ENTITY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0DE830-BD32-B002-55E4-E46D7FED522B}"/>
              </a:ext>
            </a:extLst>
          </p:cNvPr>
          <p:cNvSpPr txBox="1"/>
          <p:nvPr/>
        </p:nvSpPr>
        <p:spPr>
          <a:xfrm>
            <a:off x="2012477" y="1676435"/>
            <a:ext cx="2428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/>
              <a:t>TABULAR STRUCTURE</a:t>
            </a:r>
          </a:p>
        </p:txBody>
      </p:sp>
    </p:spTree>
    <p:extLst>
      <p:ext uri="{BB962C8B-B14F-4D97-AF65-F5344CB8AC3E}">
        <p14:creationId xmlns:p14="http://schemas.microsoft.com/office/powerpoint/2010/main" val="14566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3" grpId="0" animBg="1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Features for RDBMS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CD64BACE-CEE5-73F4-9A0A-B615A4A6D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78893"/>
              </p:ext>
            </p:extLst>
          </p:nvPr>
        </p:nvGraphicFramePr>
        <p:xfrm>
          <a:off x="713225" y="2188936"/>
          <a:ext cx="3937908" cy="12192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84477">
                  <a:extLst>
                    <a:ext uri="{9D8B030D-6E8A-4147-A177-3AD203B41FA5}">
                      <a16:colId xmlns:a16="http://schemas.microsoft.com/office/drawing/2014/main" val="2708455037"/>
                    </a:ext>
                  </a:extLst>
                </a:gridCol>
                <a:gridCol w="984477">
                  <a:extLst>
                    <a:ext uri="{9D8B030D-6E8A-4147-A177-3AD203B41FA5}">
                      <a16:colId xmlns:a16="http://schemas.microsoft.com/office/drawing/2014/main" val="2440814959"/>
                    </a:ext>
                  </a:extLst>
                </a:gridCol>
                <a:gridCol w="984477">
                  <a:extLst>
                    <a:ext uri="{9D8B030D-6E8A-4147-A177-3AD203B41FA5}">
                      <a16:colId xmlns:a16="http://schemas.microsoft.com/office/drawing/2014/main" val="3085005553"/>
                    </a:ext>
                  </a:extLst>
                </a:gridCol>
                <a:gridCol w="984477">
                  <a:extLst>
                    <a:ext uri="{9D8B030D-6E8A-4147-A177-3AD203B41FA5}">
                      <a16:colId xmlns:a16="http://schemas.microsoft.com/office/drawing/2014/main" val="1629025213"/>
                    </a:ext>
                  </a:extLst>
                </a:gridCol>
              </a:tblGrid>
              <a:tr h="239485">
                <a:tc>
                  <a:txBody>
                    <a:bodyPr/>
                    <a:lstStyle/>
                    <a:p>
                      <a:r>
                        <a:rPr lang="en-IN" dirty="0"/>
                        <a:t>EMP_ID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D_ID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SALARY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14999722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Alice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D01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50000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2436012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Bob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D02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60000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87614173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Chris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D03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70000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47690577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2E0CEE6-CB8C-C074-8EA9-DB2E75259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891613"/>
              </p:ext>
            </p:extLst>
          </p:nvPr>
        </p:nvGraphicFramePr>
        <p:xfrm>
          <a:off x="5984632" y="2188936"/>
          <a:ext cx="1968954" cy="12192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84477">
                  <a:extLst>
                    <a:ext uri="{9D8B030D-6E8A-4147-A177-3AD203B41FA5}">
                      <a16:colId xmlns:a16="http://schemas.microsoft.com/office/drawing/2014/main" val="3085005553"/>
                    </a:ext>
                  </a:extLst>
                </a:gridCol>
                <a:gridCol w="984477">
                  <a:extLst>
                    <a:ext uri="{9D8B030D-6E8A-4147-A177-3AD203B41FA5}">
                      <a16:colId xmlns:a16="http://schemas.microsoft.com/office/drawing/2014/main" val="1629025213"/>
                    </a:ext>
                  </a:extLst>
                </a:gridCol>
              </a:tblGrid>
              <a:tr h="239485">
                <a:tc>
                  <a:txBody>
                    <a:bodyPr/>
                    <a:lstStyle/>
                    <a:p>
                      <a:r>
                        <a:rPr lang="en-IN" dirty="0"/>
                        <a:t>D_ID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D_NAME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14999722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D01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Account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2436012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D02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HR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87614173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D03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Sales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476905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F30BEE-6C57-CB73-9DAB-AB1802D6D505}"/>
              </a:ext>
            </a:extLst>
          </p:cNvPr>
          <p:cNvSpPr txBox="1"/>
          <p:nvPr/>
        </p:nvSpPr>
        <p:spPr>
          <a:xfrm>
            <a:off x="1318512" y="1692763"/>
            <a:ext cx="2428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EMPLOYEE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BE3B9-A46F-4CA2-B996-5BAE3AFC381B}"/>
              </a:ext>
            </a:extLst>
          </p:cNvPr>
          <p:cNvSpPr txBox="1"/>
          <p:nvPr/>
        </p:nvSpPr>
        <p:spPr>
          <a:xfrm>
            <a:off x="5667355" y="1692763"/>
            <a:ext cx="2428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5262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Features for RDBMS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6E13132-5CD8-9179-445D-D6C5ADA65E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6528715"/>
              </p:ext>
            </p:extLst>
          </p:nvPr>
        </p:nvGraphicFramePr>
        <p:xfrm>
          <a:off x="1858736" y="2571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4823F8D-2CC6-5FA7-4C12-7774F409E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8228574"/>
              </p:ext>
            </p:extLst>
          </p:nvPr>
        </p:nvGraphicFramePr>
        <p:xfrm>
          <a:off x="2128157" y="1526721"/>
          <a:ext cx="5366657" cy="3077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49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ACF5F0-3B0D-40C4-87E2-131BDC9FD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F73DF3-AF26-4E54-B645-62EE9D34C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D13DF8-300F-4C40-B478-422EA1E894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5AC5BF-F65B-471E-A4B6-7B5F3F678F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8A5DCC-CA9A-4934-AC7C-8495E62A6F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FF9892-7FD4-413B-9BC3-B7B8DB66A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FFF813-87E0-44D2-B6AE-9034F4821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Keys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E8718C-8439-E1AD-CA91-18BFA9CB7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450296"/>
              </p:ext>
            </p:extLst>
          </p:nvPr>
        </p:nvGraphicFramePr>
        <p:xfrm>
          <a:off x="311126" y="2150360"/>
          <a:ext cx="8521698" cy="23774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420283">
                  <a:extLst>
                    <a:ext uri="{9D8B030D-6E8A-4147-A177-3AD203B41FA5}">
                      <a16:colId xmlns:a16="http://schemas.microsoft.com/office/drawing/2014/main" val="687295865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3821657935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588609817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754446044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2264963135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715868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IN" b="1" dirty="0" err="1">
                          <a:effectLst/>
                        </a:rPr>
                        <a:t>emp_id</a:t>
                      </a:r>
                      <a:endParaRPr lang="en-IN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name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aadhar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salary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contact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email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49776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123456789012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50000.00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9876543210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b="0" u="sng">
                          <a:effectLst/>
                          <a:hlinkClick r:id="rId3"/>
                        </a:rPr>
                        <a:t>john.doe@example.com</a:t>
                      </a:r>
                      <a:endParaRPr lang="en-IN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09121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Jane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987654321012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60000.00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b="0" u="sng">
                          <a:effectLst/>
                          <a:hlinkClick r:id="rId4"/>
                        </a:rPr>
                        <a:t>jane.smith@example.com</a:t>
                      </a:r>
                      <a:endParaRPr lang="en-IN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55661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Michael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456789012345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55000.00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9876543212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b="0" u="sng" dirty="0">
                          <a:effectLst/>
                          <a:hlinkClick r:id="rId5"/>
                        </a:rPr>
                        <a:t>michael.johnson@example.com</a:t>
                      </a:r>
                      <a:endParaRPr lang="en-IN" dirty="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47319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4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789012345678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52000.00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9876543213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427788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F8D8809-0380-188A-5633-BB4045868730}"/>
              </a:ext>
            </a:extLst>
          </p:cNvPr>
          <p:cNvSpPr txBox="1"/>
          <p:nvPr/>
        </p:nvSpPr>
        <p:spPr>
          <a:xfrm>
            <a:off x="857250" y="1308429"/>
            <a:ext cx="7437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key is a set of one or more attributes that uniquely identify a row in a table, ensuring data integrity and providing efficient data retrieval.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589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Keys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E8718C-8439-E1AD-CA91-18BFA9CB7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779711"/>
              </p:ext>
            </p:extLst>
          </p:nvPr>
        </p:nvGraphicFramePr>
        <p:xfrm>
          <a:off x="458084" y="1847922"/>
          <a:ext cx="4603775" cy="245595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67296">
                  <a:extLst>
                    <a:ext uri="{9D8B030D-6E8A-4147-A177-3AD203B41FA5}">
                      <a16:colId xmlns:a16="http://schemas.microsoft.com/office/drawing/2014/main" val="687295865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3821657935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588609817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754446044"/>
                    </a:ext>
                  </a:extLst>
                </a:gridCol>
                <a:gridCol w="821525">
                  <a:extLst>
                    <a:ext uri="{9D8B030D-6E8A-4147-A177-3AD203B41FA5}">
                      <a16:colId xmlns:a16="http://schemas.microsoft.com/office/drawing/2014/main" val="2264963135"/>
                    </a:ext>
                  </a:extLst>
                </a:gridCol>
                <a:gridCol w="713066">
                  <a:extLst>
                    <a:ext uri="{9D8B030D-6E8A-4147-A177-3AD203B41FA5}">
                      <a16:colId xmlns:a16="http://schemas.microsoft.com/office/drawing/2014/main" val="715868921"/>
                    </a:ext>
                  </a:extLst>
                </a:gridCol>
              </a:tblGrid>
              <a:tr h="261391"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 err="1">
                          <a:effectLst/>
                        </a:rPr>
                        <a:t>emp_id</a:t>
                      </a:r>
                      <a:endParaRPr lang="en-IN" sz="1000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name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 err="1">
                          <a:effectLst/>
                        </a:rPr>
                        <a:t>aadhar</a:t>
                      </a:r>
                      <a:endParaRPr lang="en-IN" sz="1000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salary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contact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email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49776529"/>
                  </a:ext>
                </a:extLst>
              </a:tr>
              <a:tr h="538111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123456789012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>
                          <a:effectLst/>
                          <a:hlinkClick r:id="rId3"/>
                        </a:rPr>
                        <a:t>john.doe@example.com</a:t>
                      </a:r>
                      <a:endParaRPr lang="en-IN" sz="100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09121593"/>
                  </a:ext>
                </a:extLst>
              </a:tr>
              <a:tr h="538111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Jane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60000.00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>
                          <a:effectLst/>
                          <a:hlinkClick r:id="rId4"/>
                        </a:rPr>
                        <a:t>jane.smith@example.com</a:t>
                      </a:r>
                      <a:endParaRPr lang="en-IN" sz="100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55661399"/>
                  </a:ext>
                </a:extLst>
              </a:tr>
              <a:tr h="687587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Michael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456789012345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55000.00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 dirty="0">
                          <a:effectLst/>
                          <a:hlinkClick r:id="rId5"/>
                        </a:rPr>
                        <a:t>michael.johnson@example.com</a:t>
                      </a:r>
                      <a:endParaRPr lang="en-IN" sz="1000" dirty="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47319145"/>
                  </a:ext>
                </a:extLst>
              </a:tr>
              <a:tr h="388636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4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789012345678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52000.00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9876543213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4277888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D61665-591E-DA41-0264-CA06DF18A6F3}"/>
              </a:ext>
            </a:extLst>
          </p:cNvPr>
          <p:cNvSpPr txBox="1"/>
          <p:nvPr/>
        </p:nvSpPr>
        <p:spPr>
          <a:xfrm>
            <a:off x="3357528" y="1333511"/>
            <a:ext cx="2428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SUPER KEYS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F448F-EF8E-8818-4785-E7A48B913878}"/>
              </a:ext>
            </a:extLst>
          </p:cNvPr>
          <p:cNvSpPr txBox="1"/>
          <p:nvPr/>
        </p:nvSpPr>
        <p:spPr>
          <a:xfrm>
            <a:off x="5404734" y="1850715"/>
            <a:ext cx="279221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super key is a set of one or more attributes that can uniquely identify a row in a table.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Ex: </a:t>
            </a:r>
          </a:p>
          <a:p>
            <a:r>
              <a:rPr lang="en-US" dirty="0" err="1"/>
              <a:t>emp_id</a:t>
            </a:r>
            <a:endParaRPr lang="en-US" dirty="0"/>
          </a:p>
          <a:p>
            <a:r>
              <a:rPr lang="en-US" dirty="0"/>
              <a:t>Aadhar</a:t>
            </a:r>
          </a:p>
          <a:p>
            <a:r>
              <a:rPr lang="en-US" dirty="0"/>
              <a:t>(</a:t>
            </a:r>
            <a:r>
              <a:rPr lang="en-US" dirty="0" err="1"/>
              <a:t>emp_id</a:t>
            </a:r>
            <a:r>
              <a:rPr lang="en-US" dirty="0"/>
              <a:t>, name) </a:t>
            </a:r>
          </a:p>
          <a:p>
            <a:r>
              <a:rPr lang="en-US" dirty="0"/>
              <a:t>(</a:t>
            </a:r>
            <a:r>
              <a:rPr lang="en-US" dirty="0" err="1"/>
              <a:t>emp_id,aadhar</a:t>
            </a:r>
            <a:r>
              <a:rPr lang="en-US" dirty="0"/>
              <a:t>)</a:t>
            </a:r>
          </a:p>
          <a:p>
            <a:r>
              <a:rPr lang="en-US" dirty="0"/>
              <a:t>(</a:t>
            </a:r>
            <a:r>
              <a:rPr lang="en-US" dirty="0" err="1"/>
              <a:t>emp_id</a:t>
            </a:r>
            <a:r>
              <a:rPr lang="en-US" dirty="0"/>
              <a:t>, name, salary)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032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Keys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E8718C-8439-E1AD-CA91-18BFA9CB7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94069"/>
              </p:ext>
            </p:extLst>
          </p:nvPr>
        </p:nvGraphicFramePr>
        <p:xfrm>
          <a:off x="458084" y="1847922"/>
          <a:ext cx="4603775" cy="245595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67296">
                  <a:extLst>
                    <a:ext uri="{9D8B030D-6E8A-4147-A177-3AD203B41FA5}">
                      <a16:colId xmlns:a16="http://schemas.microsoft.com/office/drawing/2014/main" val="687295865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3821657935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588609817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754446044"/>
                    </a:ext>
                  </a:extLst>
                </a:gridCol>
                <a:gridCol w="821525">
                  <a:extLst>
                    <a:ext uri="{9D8B030D-6E8A-4147-A177-3AD203B41FA5}">
                      <a16:colId xmlns:a16="http://schemas.microsoft.com/office/drawing/2014/main" val="2264963135"/>
                    </a:ext>
                  </a:extLst>
                </a:gridCol>
                <a:gridCol w="713066">
                  <a:extLst>
                    <a:ext uri="{9D8B030D-6E8A-4147-A177-3AD203B41FA5}">
                      <a16:colId xmlns:a16="http://schemas.microsoft.com/office/drawing/2014/main" val="715868921"/>
                    </a:ext>
                  </a:extLst>
                </a:gridCol>
              </a:tblGrid>
              <a:tr h="261391"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 err="1">
                          <a:effectLst/>
                        </a:rPr>
                        <a:t>emp_id</a:t>
                      </a:r>
                      <a:endParaRPr lang="en-IN" sz="1000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name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aadhar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salary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contact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email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49776529"/>
                  </a:ext>
                </a:extLst>
              </a:tr>
              <a:tr h="538111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123456789012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>
                          <a:effectLst/>
                          <a:hlinkClick r:id="rId3"/>
                        </a:rPr>
                        <a:t>john.doe@example.com</a:t>
                      </a:r>
                      <a:endParaRPr lang="en-IN" sz="100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09121593"/>
                  </a:ext>
                </a:extLst>
              </a:tr>
              <a:tr h="538111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Jane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60000.00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>
                          <a:effectLst/>
                          <a:hlinkClick r:id="rId4"/>
                        </a:rPr>
                        <a:t>jane.smith@example.com</a:t>
                      </a:r>
                      <a:endParaRPr lang="en-IN" sz="100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55661399"/>
                  </a:ext>
                </a:extLst>
              </a:tr>
              <a:tr h="687587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Michael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456789012345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55000.00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 dirty="0">
                          <a:effectLst/>
                          <a:hlinkClick r:id="rId5"/>
                        </a:rPr>
                        <a:t>michael.johnson@example.com</a:t>
                      </a:r>
                      <a:endParaRPr lang="en-IN" sz="1000" dirty="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47319145"/>
                  </a:ext>
                </a:extLst>
              </a:tr>
              <a:tr h="388636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4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789012345678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52000.00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9876543213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4277888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D61665-591E-DA41-0264-CA06DF18A6F3}"/>
              </a:ext>
            </a:extLst>
          </p:cNvPr>
          <p:cNvSpPr txBox="1"/>
          <p:nvPr/>
        </p:nvSpPr>
        <p:spPr>
          <a:xfrm>
            <a:off x="3357528" y="1333511"/>
            <a:ext cx="304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CANDIDATE KEYS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F448F-EF8E-8818-4785-E7A48B913878}"/>
              </a:ext>
            </a:extLst>
          </p:cNvPr>
          <p:cNvSpPr txBox="1"/>
          <p:nvPr/>
        </p:nvSpPr>
        <p:spPr>
          <a:xfrm>
            <a:off x="5510870" y="2258929"/>
            <a:ext cx="27922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candidate key is a minimal super key.</a:t>
            </a:r>
          </a:p>
          <a:p>
            <a:endParaRPr lang="en-US" dirty="0"/>
          </a:p>
          <a:p>
            <a:r>
              <a:rPr lang="en-US" b="1" dirty="0"/>
              <a:t>Ex: </a:t>
            </a:r>
          </a:p>
          <a:p>
            <a:r>
              <a:rPr lang="en-US" dirty="0" err="1"/>
              <a:t>emp_id</a:t>
            </a:r>
            <a:endParaRPr lang="en-US" dirty="0"/>
          </a:p>
          <a:p>
            <a:r>
              <a:rPr lang="en-US" dirty="0"/>
              <a:t>Aadhar</a:t>
            </a:r>
          </a:p>
        </p:txBody>
      </p:sp>
    </p:spTree>
    <p:extLst>
      <p:ext uri="{BB962C8B-B14F-4D97-AF65-F5344CB8AC3E}">
        <p14:creationId xmlns:p14="http://schemas.microsoft.com/office/powerpoint/2010/main" val="150778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Features for RDBMS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B6FBC-5537-7C26-A1B7-5543A7EA124B}"/>
              </a:ext>
            </a:extLst>
          </p:cNvPr>
          <p:cNvSpPr txBox="1"/>
          <p:nvPr/>
        </p:nvSpPr>
        <p:spPr>
          <a:xfrm>
            <a:off x="3436686" y="1290788"/>
            <a:ext cx="2428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PRIMARY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0C723-0E5D-159A-566E-0ECD3A2946F8}"/>
              </a:ext>
            </a:extLst>
          </p:cNvPr>
          <p:cNvSpPr txBox="1"/>
          <p:nvPr/>
        </p:nvSpPr>
        <p:spPr>
          <a:xfrm>
            <a:off x="5200653" y="1934286"/>
            <a:ext cx="31432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A primary key is a unique identifier for each record in a database table, ensuring that no two records have the same key.</a:t>
            </a:r>
          </a:p>
          <a:p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r>
              <a:rPr lang="en-US" sz="1600" b="1" dirty="0">
                <a:solidFill>
                  <a:schemeClr val="dk2"/>
                </a:solidFill>
                <a:latin typeface="Montserrat"/>
              </a:rPr>
              <a:t>Ex:</a:t>
            </a:r>
          </a:p>
          <a:p>
            <a:r>
              <a:rPr lang="en-US" sz="1600" dirty="0" err="1">
                <a:solidFill>
                  <a:schemeClr val="dk2"/>
                </a:solidFill>
                <a:latin typeface="Montserrat"/>
              </a:rPr>
              <a:t>emp_id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or </a:t>
            </a:r>
            <a:r>
              <a:rPr lang="en-US" sz="1600" dirty="0" err="1">
                <a:solidFill>
                  <a:schemeClr val="dk2"/>
                </a:solidFill>
                <a:latin typeface="Montserrat"/>
              </a:rPr>
              <a:t>aadhar</a:t>
            </a:r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Let’s consider </a:t>
            </a:r>
            <a:r>
              <a:rPr lang="en-US" sz="1600" dirty="0" err="1">
                <a:solidFill>
                  <a:schemeClr val="dk2"/>
                </a:solidFill>
                <a:latin typeface="Montserrat"/>
              </a:rPr>
              <a:t>emp_id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as PK.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B132C7-E525-A381-66E9-86FB5EF9D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545004"/>
              </p:ext>
            </p:extLst>
          </p:nvPr>
        </p:nvGraphicFramePr>
        <p:xfrm>
          <a:off x="458084" y="1847922"/>
          <a:ext cx="4603775" cy="245595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67296">
                  <a:extLst>
                    <a:ext uri="{9D8B030D-6E8A-4147-A177-3AD203B41FA5}">
                      <a16:colId xmlns:a16="http://schemas.microsoft.com/office/drawing/2014/main" val="687295865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3821657935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588609817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754446044"/>
                    </a:ext>
                  </a:extLst>
                </a:gridCol>
                <a:gridCol w="821525">
                  <a:extLst>
                    <a:ext uri="{9D8B030D-6E8A-4147-A177-3AD203B41FA5}">
                      <a16:colId xmlns:a16="http://schemas.microsoft.com/office/drawing/2014/main" val="2264963135"/>
                    </a:ext>
                  </a:extLst>
                </a:gridCol>
                <a:gridCol w="713066">
                  <a:extLst>
                    <a:ext uri="{9D8B030D-6E8A-4147-A177-3AD203B41FA5}">
                      <a16:colId xmlns:a16="http://schemas.microsoft.com/office/drawing/2014/main" val="715868921"/>
                    </a:ext>
                  </a:extLst>
                </a:gridCol>
              </a:tblGrid>
              <a:tr h="261391"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 err="1">
                          <a:effectLst/>
                        </a:rPr>
                        <a:t>emp_id</a:t>
                      </a:r>
                      <a:endParaRPr lang="en-IN" sz="1000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name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aadhar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>
                          <a:effectLst/>
                        </a:rPr>
                        <a:t>salary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contact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email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49776529"/>
                  </a:ext>
                </a:extLst>
              </a:tr>
              <a:tr h="538111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123456789012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>
                          <a:effectLst/>
                          <a:hlinkClick r:id="rId3"/>
                        </a:rPr>
                        <a:t>john.doe@example.com</a:t>
                      </a:r>
                      <a:endParaRPr lang="en-IN" sz="100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09121593"/>
                  </a:ext>
                </a:extLst>
              </a:tr>
              <a:tr h="538111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Jane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60000.00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>
                          <a:effectLst/>
                          <a:hlinkClick r:id="rId4"/>
                        </a:rPr>
                        <a:t>jane.smith@example.com</a:t>
                      </a:r>
                      <a:endParaRPr lang="en-IN" sz="100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55661399"/>
                  </a:ext>
                </a:extLst>
              </a:tr>
              <a:tr h="687587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Michael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456789012345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55000.00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 dirty="0">
                          <a:effectLst/>
                          <a:hlinkClick r:id="rId5"/>
                        </a:rPr>
                        <a:t>michael.johnson@example.com</a:t>
                      </a:r>
                      <a:endParaRPr lang="en-IN" sz="1000" dirty="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47319145"/>
                  </a:ext>
                </a:extLst>
              </a:tr>
              <a:tr h="388636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4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789012345678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52000.00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9876543213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42778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78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Keys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E8718C-8439-E1AD-CA91-18BFA9CB7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355623"/>
              </p:ext>
            </p:extLst>
          </p:nvPr>
        </p:nvGraphicFramePr>
        <p:xfrm>
          <a:off x="458084" y="1847922"/>
          <a:ext cx="4603775" cy="245595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67296">
                  <a:extLst>
                    <a:ext uri="{9D8B030D-6E8A-4147-A177-3AD203B41FA5}">
                      <a16:colId xmlns:a16="http://schemas.microsoft.com/office/drawing/2014/main" val="687295865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3821657935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588609817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754446044"/>
                    </a:ext>
                  </a:extLst>
                </a:gridCol>
                <a:gridCol w="821525">
                  <a:extLst>
                    <a:ext uri="{9D8B030D-6E8A-4147-A177-3AD203B41FA5}">
                      <a16:colId xmlns:a16="http://schemas.microsoft.com/office/drawing/2014/main" val="2264963135"/>
                    </a:ext>
                  </a:extLst>
                </a:gridCol>
                <a:gridCol w="713066">
                  <a:extLst>
                    <a:ext uri="{9D8B030D-6E8A-4147-A177-3AD203B41FA5}">
                      <a16:colId xmlns:a16="http://schemas.microsoft.com/office/drawing/2014/main" val="715868921"/>
                    </a:ext>
                  </a:extLst>
                </a:gridCol>
              </a:tblGrid>
              <a:tr h="261391"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 err="1">
                          <a:effectLst/>
                        </a:rPr>
                        <a:t>emp_id</a:t>
                      </a:r>
                      <a:endParaRPr lang="en-IN" sz="1000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name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aadhar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salary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contact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email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49776529"/>
                  </a:ext>
                </a:extLst>
              </a:tr>
              <a:tr h="538111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123456789012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>
                          <a:effectLst/>
                          <a:hlinkClick r:id="rId3"/>
                        </a:rPr>
                        <a:t>john.doe@example.com</a:t>
                      </a:r>
                      <a:endParaRPr lang="en-IN" sz="100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09121593"/>
                  </a:ext>
                </a:extLst>
              </a:tr>
              <a:tr h="538111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Jane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60000.00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>
                          <a:effectLst/>
                          <a:hlinkClick r:id="rId4"/>
                        </a:rPr>
                        <a:t>jane.smith@example.com</a:t>
                      </a:r>
                      <a:endParaRPr lang="en-IN" sz="100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55661399"/>
                  </a:ext>
                </a:extLst>
              </a:tr>
              <a:tr h="687587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Michael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456789012345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55000.00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 dirty="0">
                          <a:effectLst/>
                          <a:hlinkClick r:id="rId5"/>
                        </a:rPr>
                        <a:t>michael.johnson@example.com</a:t>
                      </a:r>
                      <a:endParaRPr lang="en-IN" sz="1000" dirty="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47319145"/>
                  </a:ext>
                </a:extLst>
              </a:tr>
              <a:tr h="388636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4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789012345678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52000.00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9876543213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4277888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D61665-591E-DA41-0264-CA06DF18A6F3}"/>
              </a:ext>
            </a:extLst>
          </p:cNvPr>
          <p:cNvSpPr txBox="1"/>
          <p:nvPr/>
        </p:nvSpPr>
        <p:spPr>
          <a:xfrm>
            <a:off x="3357527" y="1333511"/>
            <a:ext cx="3026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ALTERNATE KEYS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F448F-EF8E-8818-4785-E7A48B913878}"/>
              </a:ext>
            </a:extLst>
          </p:cNvPr>
          <p:cNvSpPr txBox="1"/>
          <p:nvPr/>
        </p:nvSpPr>
        <p:spPr>
          <a:xfrm>
            <a:off x="5306786" y="1727033"/>
            <a:ext cx="312393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An alternate key is a candidate key that is not selected as the primary key but can still uniquely identify each row in a table.</a:t>
            </a:r>
          </a:p>
          <a:p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r>
              <a:rPr lang="en-US" sz="1600" b="1" dirty="0">
                <a:solidFill>
                  <a:schemeClr val="dk2"/>
                </a:solidFill>
                <a:latin typeface="Montserrat"/>
              </a:rPr>
              <a:t>Ex: </a:t>
            </a:r>
          </a:p>
          <a:p>
            <a:r>
              <a:rPr lang="en-US" sz="1600" dirty="0" err="1">
                <a:solidFill>
                  <a:schemeClr val="dk2"/>
                </a:solidFill>
                <a:latin typeface="Montserrat"/>
              </a:rPr>
              <a:t>emp_id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if </a:t>
            </a:r>
            <a:r>
              <a:rPr lang="en-US" sz="1600" dirty="0" err="1">
                <a:solidFill>
                  <a:schemeClr val="dk2"/>
                </a:solidFill>
                <a:latin typeface="Montserrat"/>
              </a:rPr>
              <a:t>aadhar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is PK</a:t>
            </a:r>
          </a:p>
          <a:p>
            <a:r>
              <a:rPr lang="en-US" sz="1600" dirty="0" err="1">
                <a:solidFill>
                  <a:schemeClr val="dk2"/>
                </a:solidFill>
                <a:latin typeface="Montserrat"/>
              </a:rPr>
              <a:t>aadhar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if </a:t>
            </a:r>
            <a:r>
              <a:rPr lang="en-US" sz="1600" dirty="0" err="1">
                <a:solidFill>
                  <a:schemeClr val="dk2"/>
                </a:solidFill>
                <a:latin typeface="Montserrat"/>
              </a:rPr>
              <a:t>emp_id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is PK</a:t>
            </a:r>
          </a:p>
          <a:p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In our case, </a:t>
            </a:r>
            <a:r>
              <a:rPr lang="en-US" sz="1600" dirty="0" err="1">
                <a:solidFill>
                  <a:schemeClr val="dk2"/>
                </a:solidFill>
                <a:latin typeface="Montserrat"/>
              </a:rPr>
              <a:t>aadhar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is the AK.</a:t>
            </a:r>
          </a:p>
        </p:txBody>
      </p:sp>
    </p:spTree>
    <p:extLst>
      <p:ext uri="{BB962C8B-B14F-4D97-AF65-F5344CB8AC3E}">
        <p14:creationId xmlns:p14="http://schemas.microsoft.com/office/powerpoint/2010/main" val="178776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32C4B5-F88B-CCBE-96D5-9AFE02019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2800" b="0" dirty="0"/>
              <a:t>Client/Server Systems</a:t>
            </a:r>
          </a:p>
        </p:txBody>
      </p:sp>
      <p:pic>
        <p:nvPicPr>
          <p:cNvPr id="17410" name="Picture 2" descr="Free vector server concept illustration">
            <a:extLst>
              <a:ext uri="{FF2B5EF4-FFF2-40B4-BE49-F238E27FC236}">
                <a16:creationId xmlns:a16="http://schemas.microsoft.com/office/drawing/2014/main" id="{36BB2876-3290-93E2-C1F1-FE736D4A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364" y="1376386"/>
            <a:ext cx="3151414" cy="315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63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Keys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E8718C-8439-E1AD-CA91-18BFA9CB7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905722"/>
              </p:ext>
            </p:extLst>
          </p:nvPr>
        </p:nvGraphicFramePr>
        <p:xfrm>
          <a:off x="458084" y="1847922"/>
          <a:ext cx="4603775" cy="245595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67296">
                  <a:extLst>
                    <a:ext uri="{9D8B030D-6E8A-4147-A177-3AD203B41FA5}">
                      <a16:colId xmlns:a16="http://schemas.microsoft.com/office/drawing/2014/main" val="687295865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3821657935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588609817"/>
                    </a:ext>
                  </a:extLst>
                </a:gridCol>
                <a:gridCol w="767296">
                  <a:extLst>
                    <a:ext uri="{9D8B030D-6E8A-4147-A177-3AD203B41FA5}">
                      <a16:colId xmlns:a16="http://schemas.microsoft.com/office/drawing/2014/main" val="754446044"/>
                    </a:ext>
                  </a:extLst>
                </a:gridCol>
                <a:gridCol w="821525">
                  <a:extLst>
                    <a:ext uri="{9D8B030D-6E8A-4147-A177-3AD203B41FA5}">
                      <a16:colId xmlns:a16="http://schemas.microsoft.com/office/drawing/2014/main" val="2264963135"/>
                    </a:ext>
                  </a:extLst>
                </a:gridCol>
                <a:gridCol w="713066">
                  <a:extLst>
                    <a:ext uri="{9D8B030D-6E8A-4147-A177-3AD203B41FA5}">
                      <a16:colId xmlns:a16="http://schemas.microsoft.com/office/drawing/2014/main" val="715868921"/>
                    </a:ext>
                  </a:extLst>
                </a:gridCol>
              </a:tblGrid>
              <a:tr h="261391"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 err="1">
                          <a:effectLst/>
                        </a:rPr>
                        <a:t>emp_id</a:t>
                      </a:r>
                      <a:endParaRPr lang="en-IN" sz="1000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name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aadhar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salary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contact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email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49776529"/>
                  </a:ext>
                </a:extLst>
              </a:tr>
              <a:tr h="538111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123456789012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>
                          <a:effectLst/>
                          <a:hlinkClick r:id="rId3"/>
                        </a:rPr>
                        <a:t>john.doe@example.com</a:t>
                      </a:r>
                      <a:endParaRPr lang="en-IN" sz="100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09121593"/>
                  </a:ext>
                </a:extLst>
              </a:tr>
              <a:tr h="538111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Jane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987654321012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60000.00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>
                          <a:effectLst/>
                          <a:hlinkClick r:id="rId4"/>
                        </a:rPr>
                        <a:t>jane.smith@example.com</a:t>
                      </a:r>
                      <a:endParaRPr lang="en-IN" sz="100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55661399"/>
                  </a:ext>
                </a:extLst>
              </a:tr>
              <a:tr h="687587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Michael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456789012345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55000.00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9876543212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u="sng" dirty="0">
                          <a:effectLst/>
                          <a:hlinkClick r:id="rId5"/>
                        </a:rPr>
                        <a:t>michael.johnson@example.com</a:t>
                      </a:r>
                      <a:endParaRPr lang="en-IN" sz="1000" dirty="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47319145"/>
                  </a:ext>
                </a:extLst>
              </a:tr>
              <a:tr h="388636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4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John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789012345678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52000.00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9876543213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NULL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4277888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D61665-591E-DA41-0264-CA06DF18A6F3}"/>
              </a:ext>
            </a:extLst>
          </p:cNvPr>
          <p:cNvSpPr txBox="1"/>
          <p:nvPr/>
        </p:nvSpPr>
        <p:spPr>
          <a:xfrm>
            <a:off x="3357527" y="1333511"/>
            <a:ext cx="3026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UNIQUE KEYS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F448F-EF8E-8818-4785-E7A48B913878}"/>
              </a:ext>
            </a:extLst>
          </p:cNvPr>
          <p:cNvSpPr txBox="1"/>
          <p:nvPr/>
        </p:nvSpPr>
        <p:spPr>
          <a:xfrm>
            <a:off x="5543527" y="1847922"/>
            <a:ext cx="279221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A unique key, like a primary key, is used to uniquely identify each row in a table. However, unlike a primary key, a unique key can allow one or more NULL values. </a:t>
            </a:r>
          </a:p>
          <a:p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r>
              <a:rPr lang="en-US" sz="1600" b="1" dirty="0">
                <a:solidFill>
                  <a:schemeClr val="dk2"/>
                </a:solidFill>
                <a:latin typeface="Montserrat"/>
              </a:rPr>
              <a:t>Ex: </a:t>
            </a:r>
          </a:p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contact</a:t>
            </a:r>
          </a:p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49803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Keys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CD64BACE-CEE5-73F4-9A0A-B615A4A6DF5C}"/>
              </a:ext>
            </a:extLst>
          </p:cNvPr>
          <p:cNvGraphicFramePr>
            <a:graphicFrameLocks noGrp="1"/>
          </p:cNvGraphicFramePr>
          <p:nvPr/>
        </p:nvGraphicFramePr>
        <p:xfrm>
          <a:off x="713225" y="2188936"/>
          <a:ext cx="3937908" cy="12192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84477">
                  <a:extLst>
                    <a:ext uri="{9D8B030D-6E8A-4147-A177-3AD203B41FA5}">
                      <a16:colId xmlns:a16="http://schemas.microsoft.com/office/drawing/2014/main" val="2708455037"/>
                    </a:ext>
                  </a:extLst>
                </a:gridCol>
                <a:gridCol w="984477">
                  <a:extLst>
                    <a:ext uri="{9D8B030D-6E8A-4147-A177-3AD203B41FA5}">
                      <a16:colId xmlns:a16="http://schemas.microsoft.com/office/drawing/2014/main" val="2440814959"/>
                    </a:ext>
                  </a:extLst>
                </a:gridCol>
                <a:gridCol w="984477">
                  <a:extLst>
                    <a:ext uri="{9D8B030D-6E8A-4147-A177-3AD203B41FA5}">
                      <a16:colId xmlns:a16="http://schemas.microsoft.com/office/drawing/2014/main" val="3085005553"/>
                    </a:ext>
                  </a:extLst>
                </a:gridCol>
                <a:gridCol w="984477">
                  <a:extLst>
                    <a:ext uri="{9D8B030D-6E8A-4147-A177-3AD203B41FA5}">
                      <a16:colId xmlns:a16="http://schemas.microsoft.com/office/drawing/2014/main" val="1629025213"/>
                    </a:ext>
                  </a:extLst>
                </a:gridCol>
              </a:tblGrid>
              <a:tr h="239485">
                <a:tc>
                  <a:txBody>
                    <a:bodyPr/>
                    <a:lstStyle/>
                    <a:p>
                      <a:r>
                        <a:rPr lang="en-IN" dirty="0"/>
                        <a:t>EMP_ID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999722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436012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614173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90577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2E0CEE6-CB8C-C074-8EA9-DB2E75259A92}"/>
              </a:ext>
            </a:extLst>
          </p:cNvPr>
          <p:cNvGraphicFramePr>
            <a:graphicFrameLocks noGrp="1"/>
          </p:cNvGraphicFramePr>
          <p:nvPr/>
        </p:nvGraphicFramePr>
        <p:xfrm>
          <a:off x="5984632" y="2188936"/>
          <a:ext cx="1968954" cy="12192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84477">
                  <a:extLst>
                    <a:ext uri="{9D8B030D-6E8A-4147-A177-3AD203B41FA5}">
                      <a16:colId xmlns:a16="http://schemas.microsoft.com/office/drawing/2014/main" val="3085005553"/>
                    </a:ext>
                  </a:extLst>
                </a:gridCol>
                <a:gridCol w="984477">
                  <a:extLst>
                    <a:ext uri="{9D8B030D-6E8A-4147-A177-3AD203B41FA5}">
                      <a16:colId xmlns:a16="http://schemas.microsoft.com/office/drawing/2014/main" val="1629025213"/>
                    </a:ext>
                  </a:extLst>
                </a:gridCol>
              </a:tblGrid>
              <a:tr h="239485">
                <a:tc>
                  <a:txBody>
                    <a:bodyPr/>
                    <a:lstStyle/>
                    <a:p>
                      <a:r>
                        <a:rPr lang="en-IN" dirty="0"/>
                        <a:t>D_ID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999722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D01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436012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D02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614173"/>
                  </a:ext>
                </a:extLst>
              </a:tr>
              <a:tr h="246743">
                <a:tc>
                  <a:txBody>
                    <a:bodyPr/>
                    <a:lstStyle/>
                    <a:p>
                      <a:r>
                        <a:rPr lang="en-IN" dirty="0"/>
                        <a:t>D03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905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F30BEE-6C57-CB73-9DAB-AB1802D6D505}"/>
              </a:ext>
            </a:extLst>
          </p:cNvPr>
          <p:cNvSpPr txBox="1"/>
          <p:nvPr/>
        </p:nvSpPr>
        <p:spPr>
          <a:xfrm>
            <a:off x="1318512" y="1692763"/>
            <a:ext cx="2428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EMPLOYEE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BE3B9-A46F-4CA2-B996-5BAE3AFC381B}"/>
              </a:ext>
            </a:extLst>
          </p:cNvPr>
          <p:cNvSpPr txBox="1"/>
          <p:nvPr/>
        </p:nvSpPr>
        <p:spPr>
          <a:xfrm>
            <a:off x="5667355" y="1692763"/>
            <a:ext cx="2428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DEPARTMENT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06EBA-8523-B6E0-D242-DD4DAE119843}"/>
              </a:ext>
            </a:extLst>
          </p:cNvPr>
          <p:cNvSpPr txBox="1"/>
          <p:nvPr/>
        </p:nvSpPr>
        <p:spPr>
          <a:xfrm>
            <a:off x="3436686" y="1290788"/>
            <a:ext cx="2428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FORIEGN KEY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FE739-31F0-3385-5027-D5B06BCB01C1}"/>
              </a:ext>
            </a:extLst>
          </p:cNvPr>
          <p:cNvSpPr txBox="1"/>
          <p:nvPr/>
        </p:nvSpPr>
        <p:spPr>
          <a:xfrm>
            <a:off x="947057" y="3490675"/>
            <a:ext cx="78295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A foreign key is a field in a database table that refers to the primary key of another table, establishing a relationship between the two tables.</a:t>
            </a:r>
          </a:p>
          <a:p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r>
              <a:rPr lang="en-US" sz="1600" b="1" dirty="0">
                <a:solidFill>
                  <a:schemeClr val="dk2"/>
                </a:solidFill>
                <a:latin typeface="Montserrat"/>
              </a:rPr>
              <a:t>Ex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: D_ID in Employee table as a FK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319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Design a Data Structure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D0A3DA1-ED61-467A-8A33-35F6B51AF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608288"/>
              </p:ext>
            </p:extLst>
          </p:nvPr>
        </p:nvGraphicFramePr>
        <p:xfrm>
          <a:off x="2286000" y="1206002"/>
          <a:ext cx="5225144" cy="349710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51065">
                  <a:extLst>
                    <a:ext uri="{9D8B030D-6E8A-4147-A177-3AD203B41FA5}">
                      <a16:colId xmlns:a16="http://schemas.microsoft.com/office/drawing/2014/main" val="2117327455"/>
                    </a:ext>
                  </a:extLst>
                </a:gridCol>
                <a:gridCol w="4874079">
                  <a:extLst>
                    <a:ext uri="{9D8B030D-6E8A-4147-A177-3AD203B41FA5}">
                      <a16:colId xmlns:a16="http://schemas.microsoft.com/office/drawing/2014/main" val="1560678340"/>
                    </a:ext>
                  </a:extLst>
                </a:gridCol>
              </a:tblGrid>
              <a:tr h="102284"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Step</a:t>
                      </a:r>
                    </a:p>
                  </a:txBody>
                  <a:tcPr marL="30685" marR="30685" marT="15343" marB="15343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Description</a:t>
                      </a:r>
                    </a:p>
                  </a:txBody>
                  <a:tcPr marL="30685" marR="30685" marT="15343" marB="15343"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73523781"/>
                  </a:ext>
                </a:extLst>
              </a:tr>
              <a:tr h="388681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1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Understand Requirements: Understand the data storage and processing requirements.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70256964"/>
                  </a:ext>
                </a:extLst>
              </a:tr>
              <a:tr h="317082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2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Choose the Right Data Structure: Select the appropriate data structure for needs.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34815992"/>
                  </a:ext>
                </a:extLst>
              </a:tr>
              <a:tr h="317082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3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Define Data Elements: Identify the fields (data elements) for each record/entry.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28594612"/>
                  </a:ext>
                </a:extLst>
              </a:tr>
              <a:tr h="317082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4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Design Relationships: Determine relationships between data elements/entities.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883411274"/>
                  </a:ext>
                </a:extLst>
              </a:tr>
              <a:tr h="388681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Handle Data Constraints: Consider data constraints like uniqueness and data types.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37337591"/>
                  </a:ext>
                </a:extLst>
              </a:tr>
              <a:tr h="317082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6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Optimize for Performance: Design to optimize performance for common operations.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23739844"/>
                  </a:ext>
                </a:extLst>
              </a:tr>
              <a:tr h="317082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7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Handle Data Growth: Plan for scalability to handle growing data volume.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19243621"/>
                  </a:ext>
                </a:extLst>
              </a:tr>
              <a:tr h="317082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8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Test and Refine: Thoroughly test and refine the data structure design.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00577483"/>
                  </a:ext>
                </a:extLst>
              </a:tr>
              <a:tr h="317082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9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Document Your Design: Document the design details for future reference.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546967913"/>
                  </a:ext>
                </a:extLst>
              </a:tr>
              <a:tr h="317082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10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</a:rPr>
                        <a:t>Implement and Maintain: Implement the design and maintain it over time.</a:t>
                      </a:r>
                    </a:p>
                  </a:txBody>
                  <a:tcPr marL="30685" marR="30685" marT="15343" marB="15343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4467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866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Normalize a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D4F77-C4DD-6409-0A22-976E8A227887}"/>
              </a:ext>
            </a:extLst>
          </p:cNvPr>
          <p:cNvSpPr txBox="1"/>
          <p:nvPr/>
        </p:nvSpPr>
        <p:spPr>
          <a:xfrm>
            <a:off x="522489" y="1617087"/>
            <a:ext cx="80989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Normalizing a data structure involves organizing data into multiple related tables to reduce redundancy and improve data integrity. There are several steps to achieve data normalization, often referred to as normal forms.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3705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Normalize a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06EBA-8523-B6E0-D242-DD4DAE119843}"/>
              </a:ext>
            </a:extLst>
          </p:cNvPr>
          <p:cNvSpPr txBox="1"/>
          <p:nvPr/>
        </p:nvSpPr>
        <p:spPr>
          <a:xfrm>
            <a:off x="654475" y="1341932"/>
            <a:ext cx="3323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First Normal Form </a:t>
            </a:r>
          </a:p>
          <a:p>
            <a:pPr algn="ctr"/>
            <a:r>
              <a:rPr lang="en-IN" sz="2000" b="1" dirty="0">
                <a:solidFill>
                  <a:schemeClr val="accent4"/>
                </a:solidFill>
              </a:rPr>
              <a:t>(1NF)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B1138E-4124-DA33-B07E-22672822B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36052"/>
              </p:ext>
            </p:extLst>
          </p:nvPr>
        </p:nvGraphicFramePr>
        <p:xfrm>
          <a:off x="1304001" y="2255483"/>
          <a:ext cx="2024289" cy="17678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024289">
                  <a:extLst>
                    <a:ext uri="{9D8B030D-6E8A-4147-A177-3AD203B41FA5}">
                      <a16:colId xmlns:a16="http://schemas.microsoft.com/office/drawing/2014/main" val="16575017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- Eliminate duplicate columns.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29676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- Create a primary key for each 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383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- Ensure each column holds atomic (indivisible) values.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8957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24F33B-E4D3-C9AC-B4E7-9EB94236A011}"/>
              </a:ext>
            </a:extLst>
          </p:cNvPr>
          <p:cNvSpPr txBox="1"/>
          <p:nvPr/>
        </p:nvSpPr>
        <p:spPr>
          <a:xfrm>
            <a:off x="5107382" y="1341932"/>
            <a:ext cx="3323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Second Normal Form (2NF)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DC833E-17EB-AE4A-977A-3FDB5E480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480363"/>
              </p:ext>
            </p:extLst>
          </p:nvPr>
        </p:nvGraphicFramePr>
        <p:xfrm>
          <a:off x="5226229" y="2194523"/>
          <a:ext cx="2946220" cy="18897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946220">
                  <a:extLst>
                    <a:ext uri="{9D8B030D-6E8A-4147-A177-3AD203B41FA5}">
                      <a16:colId xmlns:a16="http://schemas.microsoft.com/office/drawing/2014/main" val="363880021"/>
                    </a:ext>
                  </a:extLst>
                </a:gridCol>
              </a:tblGrid>
              <a:tr h="256209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- Meet the requirements of 1NF.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82464679"/>
                  </a:ext>
                </a:extLst>
              </a:tr>
              <a:tr h="1511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- Remove partial dependencies by splitting the table into smaller tables where each non-key attribute depends on the whole primary key.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2731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16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Normalize a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06EBA-8523-B6E0-D242-DD4DAE119843}"/>
              </a:ext>
            </a:extLst>
          </p:cNvPr>
          <p:cNvSpPr txBox="1"/>
          <p:nvPr/>
        </p:nvSpPr>
        <p:spPr>
          <a:xfrm>
            <a:off x="654475" y="1341932"/>
            <a:ext cx="3323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Third Normal Form </a:t>
            </a:r>
          </a:p>
          <a:p>
            <a:pPr algn="ctr"/>
            <a:r>
              <a:rPr lang="en-IN" sz="2000" b="1" dirty="0">
                <a:solidFill>
                  <a:schemeClr val="accent4"/>
                </a:solidFill>
              </a:rPr>
              <a:t>(3NF)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B1138E-4124-DA33-B07E-22672822B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783873"/>
              </p:ext>
            </p:extLst>
          </p:nvPr>
        </p:nvGraphicFramePr>
        <p:xfrm>
          <a:off x="1082196" y="2255482"/>
          <a:ext cx="2895622" cy="139395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895622">
                  <a:extLst>
                    <a:ext uri="{9D8B030D-6E8A-4147-A177-3AD203B41FA5}">
                      <a16:colId xmlns:a16="http://schemas.microsoft.com/office/drawing/2014/main" val="1657501791"/>
                    </a:ext>
                  </a:extLst>
                </a:gridCol>
              </a:tblGrid>
              <a:tr h="339989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 Meet the requirements of 2NF.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29676967"/>
                  </a:ext>
                </a:extLst>
              </a:tr>
              <a:tr h="1053964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 Remove transitive dependencies by moving attributes that depend on non-key attributes to separate tables.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523838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24F33B-E4D3-C9AC-B4E7-9EB94236A011}"/>
              </a:ext>
            </a:extLst>
          </p:cNvPr>
          <p:cNvSpPr txBox="1"/>
          <p:nvPr/>
        </p:nvSpPr>
        <p:spPr>
          <a:xfrm>
            <a:off x="5107382" y="1341932"/>
            <a:ext cx="3323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Boyce-Codd Normal Form (BCNF)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DC833E-17EB-AE4A-977A-3FDB5E480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594871"/>
              </p:ext>
            </p:extLst>
          </p:nvPr>
        </p:nvGraphicFramePr>
        <p:xfrm>
          <a:off x="5226229" y="2194523"/>
          <a:ext cx="2946220" cy="181643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946220">
                  <a:extLst>
                    <a:ext uri="{9D8B030D-6E8A-4147-A177-3AD203B41FA5}">
                      <a16:colId xmlns:a16="http://schemas.microsoft.com/office/drawing/2014/main" val="363880021"/>
                    </a:ext>
                  </a:extLst>
                </a:gridCol>
              </a:tblGrid>
              <a:tr h="256209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-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Meet the requirements of 3NF.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82464679"/>
                  </a:ext>
                </a:extLst>
              </a:tr>
              <a:tr h="1511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-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Ensure that each determinant (attribute that determines another attribute) is a candidate key.</a:t>
                      </a:r>
                      <a:endParaRPr lang="en-US" dirty="0">
                        <a:effectLst/>
                      </a:endParaRPr>
                    </a:p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31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2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Normalize a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06EBA-8523-B6E0-D242-DD4DAE119843}"/>
              </a:ext>
            </a:extLst>
          </p:cNvPr>
          <p:cNvSpPr txBox="1"/>
          <p:nvPr/>
        </p:nvSpPr>
        <p:spPr>
          <a:xfrm>
            <a:off x="654475" y="1341932"/>
            <a:ext cx="3323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Fourth Normal Form </a:t>
            </a:r>
          </a:p>
          <a:p>
            <a:pPr algn="ctr"/>
            <a:r>
              <a:rPr lang="en-IN" sz="2000" b="1" dirty="0">
                <a:solidFill>
                  <a:schemeClr val="accent4"/>
                </a:solidFill>
              </a:rPr>
              <a:t>(4NF)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B1138E-4124-DA33-B07E-22672822B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300233"/>
              </p:ext>
            </p:extLst>
          </p:nvPr>
        </p:nvGraphicFramePr>
        <p:xfrm>
          <a:off x="1082196" y="2255482"/>
          <a:ext cx="2895622" cy="1393953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895622">
                  <a:extLst>
                    <a:ext uri="{9D8B030D-6E8A-4147-A177-3AD203B41FA5}">
                      <a16:colId xmlns:a16="http://schemas.microsoft.com/office/drawing/2014/main" val="1657501791"/>
                    </a:ext>
                  </a:extLst>
                </a:gridCol>
              </a:tblGrid>
              <a:tr h="339989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 Meet the requirements of BCNF.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29676967"/>
                  </a:ext>
                </a:extLst>
              </a:tr>
              <a:tr h="1053964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 Remove multi-valued dependencies by creating separate tables for multi-valued attributes.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523838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24F33B-E4D3-C9AC-B4E7-9EB94236A011}"/>
              </a:ext>
            </a:extLst>
          </p:cNvPr>
          <p:cNvSpPr txBox="1"/>
          <p:nvPr/>
        </p:nvSpPr>
        <p:spPr>
          <a:xfrm>
            <a:off x="5107382" y="1341932"/>
            <a:ext cx="3323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Fifth Normal Form </a:t>
            </a:r>
          </a:p>
          <a:p>
            <a:pPr algn="ctr"/>
            <a:r>
              <a:rPr lang="en-IN" sz="2000" b="1" dirty="0">
                <a:solidFill>
                  <a:schemeClr val="accent4"/>
                </a:solidFill>
              </a:rPr>
              <a:t>(5NF)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DC833E-17EB-AE4A-977A-3FDB5E480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77194"/>
              </p:ext>
            </p:extLst>
          </p:nvPr>
        </p:nvGraphicFramePr>
        <p:xfrm>
          <a:off x="5226229" y="2194523"/>
          <a:ext cx="2946220" cy="181643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946220">
                  <a:extLst>
                    <a:ext uri="{9D8B030D-6E8A-4147-A177-3AD203B41FA5}">
                      <a16:colId xmlns:a16="http://schemas.microsoft.com/office/drawing/2014/main" val="363880021"/>
                    </a:ext>
                  </a:extLst>
                </a:gridCol>
              </a:tblGrid>
              <a:tr h="256209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-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Meet the requirements of 4NF.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82464679"/>
                  </a:ext>
                </a:extLst>
              </a:tr>
              <a:tr h="1511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-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Eliminate join dependencies, ensuring that a table can be reconstructed from two or more other tables.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31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57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Normalize a Data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EA9EC-570F-0870-B6CC-62E7288D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32" y="1490847"/>
            <a:ext cx="2526886" cy="2630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222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Normalize a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06EBA-8523-B6E0-D242-DD4DAE119843}"/>
              </a:ext>
            </a:extLst>
          </p:cNvPr>
          <p:cNvSpPr txBox="1"/>
          <p:nvPr/>
        </p:nvSpPr>
        <p:spPr>
          <a:xfrm>
            <a:off x="2989461" y="1235796"/>
            <a:ext cx="3323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What’s wrong here?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65AAAD-59F4-A06B-E4AC-6D80180D4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9625"/>
              </p:ext>
            </p:extLst>
          </p:nvPr>
        </p:nvGraphicFramePr>
        <p:xfrm>
          <a:off x="976733" y="1983595"/>
          <a:ext cx="7421335" cy="1524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484267">
                  <a:extLst>
                    <a:ext uri="{9D8B030D-6E8A-4147-A177-3AD203B41FA5}">
                      <a16:colId xmlns:a16="http://schemas.microsoft.com/office/drawing/2014/main" val="2136818294"/>
                    </a:ext>
                  </a:extLst>
                </a:gridCol>
                <a:gridCol w="1484267">
                  <a:extLst>
                    <a:ext uri="{9D8B030D-6E8A-4147-A177-3AD203B41FA5}">
                      <a16:colId xmlns:a16="http://schemas.microsoft.com/office/drawing/2014/main" val="3316883554"/>
                    </a:ext>
                  </a:extLst>
                </a:gridCol>
                <a:gridCol w="1484267">
                  <a:extLst>
                    <a:ext uri="{9D8B030D-6E8A-4147-A177-3AD203B41FA5}">
                      <a16:colId xmlns:a16="http://schemas.microsoft.com/office/drawing/2014/main" val="3099976783"/>
                    </a:ext>
                  </a:extLst>
                </a:gridCol>
                <a:gridCol w="1484267">
                  <a:extLst>
                    <a:ext uri="{9D8B030D-6E8A-4147-A177-3AD203B41FA5}">
                      <a16:colId xmlns:a16="http://schemas.microsoft.com/office/drawing/2014/main" val="3650206424"/>
                    </a:ext>
                  </a:extLst>
                </a:gridCol>
                <a:gridCol w="1484267">
                  <a:extLst>
                    <a:ext uri="{9D8B030D-6E8A-4147-A177-3AD203B41FA5}">
                      <a16:colId xmlns:a16="http://schemas.microsoft.com/office/drawing/2014/main" val="3815248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ProductID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 dirty="0">
                          <a:effectLst/>
                        </a:rPr>
                        <a:t>ProductName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 dirty="0">
                          <a:effectLst/>
                        </a:rPr>
                        <a:t>Category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Supplier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Price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293355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Laptop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Electronics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Supplier A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800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37318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T-Shirt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Clothing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Supplier B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25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26130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Smartphone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Electronics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Supplier A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600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97159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4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Jeans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Clothing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Supplier C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40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58834921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26506A0-F165-B752-95CE-58EF522BD4A5}"/>
              </a:ext>
            </a:extLst>
          </p:cNvPr>
          <p:cNvSpPr/>
          <p:nvPr/>
        </p:nvSpPr>
        <p:spPr>
          <a:xfrm>
            <a:off x="3952614" y="2310493"/>
            <a:ext cx="1469572" cy="119710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59C387-D979-1641-1CE5-CFC2A67EFF41}"/>
              </a:ext>
            </a:extLst>
          </p:cNvPr>
          <p:cNvSpPr/>
          <p:nvPr/>
        </p:nvSpPr>
        <p:spPr>
          <a:xfrm>
            <a:off x="5440555" y="2310493"/>
            <a:ext cx="1469572" cy="119710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9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Normalize a Data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4ADE2-A239-D6EB-698A-B5BCEB69B072}"/>
              </a:ext>
            </a:extLst>
          </p:cNvPr>
          <p:cNvSpPr txBox="1"/>
          <p:nvPr/>
        </p:nvSpPr>
        <p:spPr>
          <a:xfrm>
            <a:off x="2498700" y="1287892"/>
            <a:ext cx="4146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First Normal Form (1NF)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0BFF25-7D5C-F27B-28A6-EBE38C3FE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68073"/>
              </p:ext>
            </p:extLst>
          </p:nvPr>
        </p:nvGraphicFramePr>
        <p:xfrm>
          <a:off x="1304001" y="2255483"/>
          <a:ext cx="2024289" cy="17678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024289">
                  <a:extLst>
                    <a:ext uri="{9D8B030D-6E8A-4147-A177-3AD203B41FA5}">
                      <a16:colId xmlns:a16="http://schemas.microsoft.com/office/drawing/2014/main" val="16575017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- Eliminate duplicate columns.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29676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- Create a primary key for each 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383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- Ensure each column holds atomic (indivisible) values.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89578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FD1C8B7-748B-E932-A5F2-CB9009BBA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385845"/>
              </p:ext>
            </p:extLst>
          </p:nvPr>
        </p:nvGraphicFramePr>
        <p:xfrm>
          <a:off x="3977818" y="2328604"/>
          <a:ext cx="4146549" cy="15240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382183">
                  <a:extLst>
                    <a:ext uri="{9D8B030D-6E8A-4147-A177-3AD203B41FA5}">
                      <a16:colId xmlns:a16="http://schemas.microsoft.com/office/drawing/2014/main" val="49671577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2542811748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33834393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IN" b="1" dirty="0" err="1">
                          <a:effectLst/>
                        </a:rPr>
                        <a:t>ProductID</a:t>
                      </a:r>
                      <a:endParaRPr lang="en-IN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 dirty="0">
                          <a:effectLst/>
                        </a:rPr>
                        <a:t>ProductName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Price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84978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Laptop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800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15693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T-Shirt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25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9282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Smartphone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600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01476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4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Jeans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40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25970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15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Why Database?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Free photo traditional italian food on world tourism day">
            <a:extLst>
              <a:ext uri="{FF2B5EF4-FFF2-40B4-BE49-F238E27FC236}">
                <a16:creationId xmlns:a16="http://schemas.microsoft.com/office/drawing/2014/main" id="{595C6271-0CF4-3131-F2F4-A055DBA45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652173"/>
            <a:ext cx="3479346" cy="2317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AE77CC-DB2F-4308-3781-33F31B8EE9BE}"/>
              </a:ext>
            </a:extLst>
          </p:cNvPr>
          <p:cNvSpPr txBox="1"/>
          <p:nvPr/>
        </p:nvSpPr>
        <p:spPr>
          <a:xfrm>
            <a:off x="6066066" y="1868844"/>
            <a:ext cx="1634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DATA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Login/Sign up</a:t>
            </a:r>
          </a:p>
          <a:p>
            <a:pPr marL="342900" indent="-342900">
              <a:buAutoNum type="arabicPeriod"/>
            </a:pPr>
            <a:r>
              <a:rPr lang="en-IN" dirty="0"/>
              <a:t>Location</a:t>
            </a:r>
          </a:p>
          <a:p>
            <a:pPr marL="342900" indent="-342900">
              <a:buAutoNum type="arabicPeriod"/>
            </a:pPr>
            <a:r>
              <a:rPr lang="en-IN" dirty="0"/>
              <a:t>Cuisines</a:t>
            </a:r>
          </a:p>
          <a:p>
            <a:pPr marL="342900" indent="-342900">
              <a:buAutoNum type="arabicPeriod"/>
            </a:pPr>
            <a:r>
              <a:rPr lang="en-IN" dirty="0"/>
              <a:t>Restaurants</a:t>
            </a:r>
          </a:p>
          <a:p>
            <a:pPr marL="342900" indent="-342900">
              <a:buAutoNum type="arabicPeriod"/>
            </a:pPr>
            <a:r>
              <a:rPr lang="en-IN" dirty="0"/>
              <a:t>Reviews</a:t>
            </a:r>
          </a:p>
          <a:p>
            <a:pPr marL="342900" indent="-342900">
              <a:buAutoNum type="arabicPeriod"/>
            </a:pPr>
            <a:r>
              <a:rPr lang="en-IN" dirty="0"/>
              <a:t>ETA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530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Normalize a Data Structure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1CAEE4-C0BA-1B23-040A-6E24DBA34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935" y="3042284"/>
            <a:ext cx="2229916" cy="1578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3783D0-1459-4FE1-125C-A5F983D2B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69" y="1723636"/>
            <a:ext cx="1986601" cy="2083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5F80BC-7618-56D7-53DD-498BCA674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578" y="1359952"/>
            <a:ext cx="2226272" cy="1474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3C5FD99-C4EE-48C9-6417-67E23A1DE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404858"/>
              </p:ext>
            </p:extLst>
          </p:nvPr>
        </p:nvGraphicFramePr>
        <p:xfrm>
          <a:off x="490764" y="2088424"/>
          <a:ext cx="2946220" cy="18897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946220">
                  <a:extLst>
                    <a:ext uri="{9D8B030D-6E8A-4147-A177-3AD203B41FA5}">
                      <a16:colId xmlns:a16="http://schemas.microsoft.com/office/drawing/2014/main" val="2943334779"/>
                    </a:ext>
                  </a:extLst>
                </a:gridCol>
              </a:tblGrid>
              <a:tr h="235215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- Meet the requirements of 1NF.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90182923"/>
                  </a:ext>
                </a:extLst>
              </a:tr>
              <a:tr h="15116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- Remove partial dependencies by splitting the table into smaller tables where each non-key attribute depends on the whole primary key.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286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2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Normalize a Data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4F33B-E4D3-C9AC-B4E7-9EB94236A011}"/>
              </a:ext>
            </a:extLst>
          </p:cNvPr>
          <p:cNvSpPr txBox="1"/>
          <p:nvPr/>
        </p:nvSpPr>
        <p:spPr>
          <a:xfrm>
            <a:off x="2674425" y="1297498"/>
            <a:ext cx="3881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Second Normal Form (2NF)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32134EA-DAC2-C446-9155-090119D9D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697710"/>
              </p:ext>
            </p:extLst>
          </p:nvPr>
        </p:nvGraphicFramePr>
        <p:xfrm>
          <a:off x="4482646" y="1724184"/>
          <a:ext cx="4146550" cy="97536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73275">
                  <a:extLst>
                    <a:ext uri="{9D8B030D-6E8A-4147-A177-3AD203B41FA5}">
                      <a16:colId xmlns:a16="http://schemas.microsoft.com/office/drawing/2014/main" val="3183871284"/>
                    </a:ext>
                  </a:extLst>
                </a:gridCol>
                <a:gridCol w="2073275">
                  <a:extLst>
                    <a:ext uri="{9D8B030D-6E8A-4147-A177-3AD203B41FA5}">
                      <a16:colId xmlns:a16="http://schemas.microsoft.com/office/drawing/2014/main" val="4148483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 err="1">
                          <a:effectLst/>
                        </a:rPr>
                        <a:t>SupplierID</a:t>
                      </a:r>
                      <a:endParaRPr lang="en-IN" sz="1000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SupplierName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11306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101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Supplier A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94131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102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Supplier B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81642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103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Supplier C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7491623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1F3148-49EC-035C-D8CC-45F4BA771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717863"/>
              </p:ext>
            </p:extLst>
          </p:nvPr>
        </p:nvGraphicFramePr>
        <p:xfrm>
          <a:off x="229507" y="2211864"/>
          <a:ext cx="4048580" cy="1411128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809716">
                  <a:extLst>
                    <a:ext uri="{9D8B030D-6E8A-4147-A177-3AD203B41FA5}">
                      <a16:colId xmlns:a16="http://schemas.microsoft.com/office/drawing/2014/main" val="2797787808"/>
                    </a:ext>
                  </a:extLst>
                </a:gridCol>
                <a:gridCol w="809716">
                  <a:extLst>
                    <a:ext uri="{9D8B030D-6E8A-4147-A177-3AD203B41FA5}">
                      <a16:colId xmlns:a16="http://schemas.microsoft.com/office/drawing/2014/main" val="4027577490"/>
                    </a:ext>
                  </a:extLst>
                </a:gridCol>
                <a:gridCol w="809716">
                  <a:extLst>
                    <a:ext uri="{9D8B030D-6E8A-4147-A177-3AD203B41FA5}">
                      <a16:colId xmlns:a16="http://schemas.microsoft.com/office/drawing/2014/main" val="4215774511"/>
                    </a:ext>
                  </a:extLst>
                </a:gridCol>
                <a:gridCol w="809716">
                  <a:extLst>
                    <a:ext uri="{9D8B030D-6E8A-4147-A177-3AD203B41FA5}">
                      <a16:colId xmlns:a16="http://schemas.microsoft.com/office/drawing/2014/main" val="1189545403"/>
                    </a:ext>
                  </a:extLst>
                </a:gridCol>
                <a:gridCol w="809716">
                  <a:extLst>
                    <a:ext uri="{9D8B030D-6E8A-4147-A177-3AD203B41FA5}">
                      <a16:colId xmlns:a16="http://schemas.microsoft.com/office/drawing/2014/main" val="1844615280"/>
                    </a:ext>
                  </a:extLst>
                </a:gridCol>
              </a:tblGrid>
              <a:tr h="261342">
                <a:tc>
                  <a:txBody>
                    <a:bodyPr/>
                    <a:lstStyle/>
                    <a:p>
                      <a:pPr fontAlgn="b"/>
                      <a:r>
                        <a:rPr lang="en-IN" sz="900" b="1">
                          <a:effectLst/>
                        </a:rPr>
                        <a:t>ProductID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900" b="1" dirty="0">
                          <a:effectLst/>
                        </a:rPr>
                        <a:t>ProductName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900" b="1">
                          <a:effectLst/>
                        </a:rPr>
                        <a:t>Price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900" b="1" dirty="0" err="1">
                          <a:effectLst/>
                        </a:rPr>
                        <a:t>CategoryID</a:t>
                      </a:r>
                      <a:endParaRPr lang="en-IN" sz="900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900" b="1" dirty="0" err="1">
                          <a:effectLst/>
                        </a:rPr>
                        <a:t>SupplierID</a:t>
                      </a:r>
                      <a:endParaRPr lang="en-IN" sz="900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11989980"/>
                  </a:ext>
                </a:extLst>
              </a:tr>
              <a:tr h="261342">
                <a:tc>
                  <a:txBody>
                    <a:bodyPr/>
                    <a:lstStyle/>
                    <a:p>
                      <a:pPr fontAlgn="base"/>
                      <a:r>
                        <a:rPr lang="en-IN" sz="900" dirty="0">
                          <a:effectLst/>
                        </a:rPr>
                        <a:t>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Laptop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800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 dirty="0">
                          <a:effectLst/>
                        </a:rPr>
                        <a:t>201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 dirty="0">
                          <a:effectLst/>
                        </a:rPr>
                        <a:t>101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29138809"/>
                  </a:ext>
                </a:extLst>
              </a:tr>
              <a:tr h="261342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T-Shirt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25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 dirty="0">
                          <a:effectLst/>
                        </a:rPr>
                        <a:t>202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 dirty="0">
                          <a:effectLst/>
                        </a:rPr>
                        <a:t>102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44618142"/>
                  </a:ext>
                </a:extLst>
              </a:tr>
              <a:tr h="261342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Smartphone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 dirty="0">
                          <a:effectLst/>
                        </a:rPr>
                        <a:t>600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 dirty="0">
                          <a:effectLst/>
                        </a:rPr>
                        <a:t>201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 dirty="0">
                          <a:effectLst/>
                        </a:rPr>
                        <a:t>101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3394401"/>
                  </a:ext>
                </a:extLst>
              </a:tr>
              <a:tr h="261342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4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Jeans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40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 dirty="0">
                          <a:effectLst/>
                        </a:rPr>
                        <a:t>202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 dirty="0">
                          <a:effectLst/>
                        </a:rPr>
                        <a:t>103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95007659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3D563E-E075-24B1-16DA-DDDF5B6D1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80390"/>
              </p:ext>
            </p:extLst>
          </p:nvPr>
        </p:nvGraphicFramePr>
        <p:xfrm>
          <a:off x="4482646" y="3000117"/>
          <a:ext cx="4146550" cy="97536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73275">
                  <a:extLst>
                    <a:ext uri="{9D8B030D-6E8A-4147-A177-3AD203B41FA5}">
                      <a16:colId xmlns:a16="http://schemas.microsoft.com/office/drawing/2014/main" val="3183871284"/>
                    </a:ext>
                  </a:extLst>
                </a:gridCol>
                <a:gridCol w="2073275">
                  <a:extLst>
                    <a:ext uri="{9D8B030D-6E8A-4147-A177-3AD203B41FA5}">
                      <a16:colId xmlns:a16="http://schemas.microsoft.com/office/drawing/2014/main" val="4148483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 err="1">
                          <a:effectLst/>
                        </a:rPr>
                        <a:t>CategoryID</a:t>
                      </a:r>
                      <a:endParaRPr lang="en-IN" sz="1000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 err="1">
                          <a:effectLst/>
                        </a:rPr>
                        <a:t>CategoryName</a:t>
                      </a:r>
                      <a:endParaRPr lang="en-IN" sz="1000" b="1" dirty="0">
                        <a:effectLst/>
                      </a:endParaRP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11306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201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Electronics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94131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202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Clothing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81642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203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Furniture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74916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00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Normalize a Data Structure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A29D6-CFF3-3D58-07BE-F0DBCC223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596" y="1285123"/>
            <a:ext cx="3226807" cy="324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372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>
          <a:extLst>
            <a:ext uri="{FF2B5EF4-FFF2-40B4-BE49-F238E27FC236}">
              <a16:creationId xmlns:a16="http://schemas.microsoft.com/office/drawing/2014/main" id="{102BE059-67FF-AECD-3E35-58B3A9D0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F7C80C-DF73-74DA-D99D-E362568A62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E-R-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0FFBC-369E-8938-5FB1-36D141D02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34" y="1220278"/>
            <a:ext cx="7055005" cy="35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58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SQL Server 2022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D6648-9A0D-806F-9989-EBD20B3E770D}"/>
              </a:ext>
            </a:extLst>
          </p:cNvPr>
          <p:cNvSpPr txBox="1"/>
          <p:nvPr/>
        </p:nvSpPr>
        <p:spPr>
          <a:xfrm>
            <a:off x="2232908" y="2571750"/>
            <a:ext cx="63885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SQL Server 2022 is a widely used relational database management system developed by Microsoft. </a:t>
            </a:r>
          </a:p>
          <a:p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SQL Server 2022 is a popular choice for enterprise applications, web applications, business intelligence, and data warehousing.</a:t>
            </a:r>
            <a:endParaRPr lang="en-IN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pic>
        <p:nvPicPr>
          <p:cNvPr id="5" name="Picture 6" descr="Microsoft SQL Server Logo PNG vector in SVG, PDF, AI, CDR format">
            <a:extLst>
              <a:ext uri="{FF2B5EF4-FFF2-40B4-BE49-F238E27FC236}">
                <a16:creationId xmlns:a16="http://schemas.microsoft.com/office/drawing/2014/main" id="{77022BC8-F2BE-9C21-C320-0211EEBDE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074" y="1099239"/>
            <a:ext cx="1970123" cy="14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6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Management Studio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D6648-9A0D-806F-9989-EBD20B3E770D}"/>
              </a:ext>
            </a:extLst>
          </p:cNvPr>
          <p:cNvSpPr txBox="1"/>
          <p:nvPr/>
        </p:nvSpPr>
        <p:spPr>
          <a:xfrm>
            <a:off x="2232908" y="2571750"/>
            <a:ext cx="63885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SQL Server Management Studio (SSMS) is a powerful integrated environment provided by Microsoft for managing and working with SQL Server databases.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It is a graphical user interface (GUI) tool that allows database administrators, developers, and users to perform various tasks related to SQL Server.</a:t>
            </a: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pic>
        <p:nvPicPr>
          <p:cNvPr id="2" name="Picture 8" descr="Microsoft SQL Server Management Studio - Reviews, Pros &amp; Cons | Companies  using Microsoft SQL Server Management Studio">
            <a:extLst>
              <a:ext uri="{FF2B5EF4-FFF2-40B4-BE49-F238E27FC236}">
                <a16:creationId xmlns:a16="http://schemas.microsoft.com/office/drawing/2014/main" id="{9A8DAFE4-59D2-3DCE-39DC-3D36DDD14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22" y="1186543"/>
            <a:ext cx="1385207" cy="138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86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 Transact-SQL statements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D6648-9A0D-806F-9989-EBD20B3E770D}"/>
              </a:ext>
            </a:extLst>
          </p:cNvPr>
          <p:cNvSpPr txBox="1"/>
          <p:nvPr/>
        </p:nvSpPr>
        <p:spPr>
          <a:xfrm>
            <a:off x="1606972" y="1756142"/>
            <a:ext cx="63885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Transact-SQL (T-SQL) is a proprietary extension of SQL used in Microsoft SQL Server.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It includes additional features and enhancements to standard SQL, allowing developers to perform more complex tasks and interact with SQL Server databases more effectively.</a:t>
            </a: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4792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1216492D-7FF5-79FC-330D-87B25606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90BA99AF-C091-5294-E180-73CFEF0640D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 Transact-SQL statements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19D2717E-1992-4301-F6F6-BB64EF1F25B6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2FFA4-7D37-6182-EDD5-440061E7CB77}"/>
              </a:ext>
            </a:extLst>
          </p:cNvPr>
          <p:cNvSpPr txBox="1"/>
          <p:nvPr/>
        </p:nvSpPr>
        <p:spPr>
          <a:xfrm>
            <a:off x="1465723" y="1173035"/>
            <a:ext cx="63885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BEGIN TRANSACTION;</a:t>
            </a:r>
            <a:b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lang="en-US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UPDATE Accounts</a:t>
            </a:r>
            <a:b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SET Balance = Balance - 150</a:t>
            </a:r>
            <a:b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WHERE AccountID = 'A';</a:t>
            </a:r>
            <a:b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UPDATE Accounts</a:t>
            </a:r>
            <a:b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SET Balance = Balance + 150</a:t>
            </a:r>
            <a:b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WHERE AccountID = 'B’;</a:t>
            </a:r>
            <a:b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COMMIT;</a:t>
            </a:r>
            <a:r>
              <a:rPr lang="en-US" altLang="en-US" sz="8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en-US" sz="8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ROLLBACK; </a:t>
            </a:r>
          </a:p>
          <a:p>
            <a:endParaRPr lang="en-US" altLang="en-US" sz="8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72A744-F428-DC31-EF26-6EB0854E0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063"/>
            <a:ext cx="65" cy="325074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C18F5D85-E316-6BFF-7B4D-57685D14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3667F6E-84D7-7159-082C-2FD6E567599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 Transact-SQL statements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D702B085-272F-3110-8FF5-F7395FA4C700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B4B9AB-DE57-A8B9-81E3-BE7C670A514C}"/>
              </a:ext>
            </a:extLst>
          </p:cNvPr>
          <p:cNvSpPr txBox="1"/>
          <p:nvPr/>
        </p:nvSpPr>
        <p:spPr>
          <a:xfrm>
            <a:off x="1465723" y="1173035"/>
            <a:ext cx="6388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8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75CD6-D151-EFD0-71DD-048E629F2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063"/>
            <a:ext cx="65" cy="325074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D1627-9869-4E4F-D5AE-97933032E810}"/>
              </a:ext>
            </a:extLst>
          </p:cNvPr>
          <p:cNvSpPr txBox="1"/>
          <p:nvPr/>
        </p:nvSpPr>
        <p:spPr>
          <a:xfrm>
            <a:off x="2194932" y="1485440"/>
            <a:ext cx="45980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SAVE Transaction SP1;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DELETE FROM Student WHERE AGE = 20;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SAVE Transaction SP2;</a:t>
            </a:r>
            <a:br>
              <a:rPr lang="en-US" alt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ROLLBACK Transaction SP1;</a:t>
            </a:r>
            <a:r>
              <a:rPr lang="en-US" altLang="en-US" sz="700" dirty="0">
                <a:solidFill>
                  <a:schemeClr val="tx1"/>
                </a:solidFill>
              </a:rPr>
              <a:t> 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89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C9CA90A1-18D0-12CF-9C85-87807DAF7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C30C47F-D2D0-AB21-5AFB-4DB6EB27B5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 Transact-SQL statements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9FA8BD03-4805-BCDD-E62C-ED4959F8A705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E788B-2735-2EF9-95D7-6E9009C559E1}"/>
              </a:ext>
            </a:extLst>
          </p:cNvPr>
          <p:cNvSpPr txBox="1"/>
          <p:nvPr/>
        </p:nvSpPr>
        <p:spPr>
          <a:xfrm>
            <a:off x="1465723" y="1173035"/>
            <a:ext cx="6388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sz="8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C5063E-022C-0C9F-6856-3C77AF442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063"/>
            <a:ext cx="65" cy="325074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52936-977A-7221-FDD0-B5B8E6554446}"/>
              </a:ext>
            </a:extLst>
          </p:cNvPr>
          <p:cNvSpPr txBox="1"/>
          <p:nvPr/>
        </p:nvSpPr>
        <p:spPr>
          <a:xfrm>
            <a:off x="1649750" y="1254981"/>
            <a:ext cx="693668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Best Practices for Managing SQL Transactions</a:t>
            </a:r>
          </a:p>
          <a:p>
            <a:pPr fontAlgn="base"/>
            <a:r>
              <a:rPr lang="en-US" dirty="0"/>
              <a:t>While SQL transactions are powerful, they require careful management to ensure optimal performance and avoid problems like transaction blocking and unnecessary locks. Here are some best practices: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Keep Transactions Short</a:t>
            </a:r>
            <a:r>
              <a:rPr lang="en-US" dirty="0"/>
              <a:t>: Avoid long-running transactions as they can lock tables and reduce concurrency.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Use Proper Indexing</a:t>
            </a:r>
            <a:r>
              <a:rPr lang="en-US" dirty="0"/>
              <a:t>: Proper indexing on tables involved in the transaction can greatly improve performance.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Avoid Transaction Blocking</a:t>
            </a:r>
            <a:r>
              <a:rPr lang="en-US" dirty="0"/>
              <a:t>: Ensure transactions don’t block others unnecessarily, causing delays.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Commit Early</a:t>
            </a:r>
            <a:r>
              <a:rPr lang="en-US" dirty="0"/>
              <a:t>: Try to commit as soon as the transaction is complete to release resources.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44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Database Servers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5AF75-7162-E369-F130-E3091D062952}"/>
              </a:ext>
            </a:extLst>
          </p:cNvPr>
          <p:cNvSpPr txBox="1"/>
          <p:nvPr/>
        </p:nvSpPr>
        <p:spPr>
          <a:xfrm>
            <a:off x="749357" y="1525623"/>
            <a:ext cx="819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Database servers offer a centralized and structured approach to data storage and retrieval. </a:t>
            </a:r>
            <a:endParaRPr lang="en-IN" dirty="0"/>
          </a:p>
        </p:txBody>
      </p:sp>
      <p:pic>
        <p:nvPicPr>
          <p:cNvPr id="18434" name="Picture 2" descr="Premium Photo | Design hosting server rack container with database icon  cylinder light glow pink blue color. 3d illustration image.">
            <a:extLst>
              <a:ext uri="{FF2B5EF4-FFF2-40B4-BE49-F238E27FC236}">
                <a16:creationId xmlns:a16="http://schemas.microsoft.com/office/drawing/2014/main" id="{F3C85241-5675-C5C4-48C1-4240C6364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072" y="1712193"/>
            <a:ext cx="2171136" cy="217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9E77D6-C6D7-CB0D-E1DA-99B016CA0F0B}"/>
              </a:ext>
            </a:extLst>
          </p:cNvPr>
          <p:cNvSpPr txBox="1"/>
          <p:nvPr/>
        </p:nvSpPr>
        <p:spPr>
          <a:xfrm>
            <a:off x="4323478" y="2165867"/>
            <a:ext cx="316317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Data Storage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Query Processing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Data Security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Data Integrity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Transaction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Indexing</a:t>
            </a:r>
          </a:p>
        </p:txBody>
      </p:sp>
      <p:pic>
        <p:nvPicPr>
          <p:cNvPr id="18436" name="Picture 4" descr="Microsoft SQL Server Logo PNG vector in SVG, PDF, AI, CDR format">
            <a:extLst>
              <a:ext uri="{FF2B5EF4-FFF2-40B4-BE49-F238E27FC236}">
                <a16:creationId xmlns:a16="http://schemas.microsoft.com/office/drawing/2014/main" id="{5AF91069-6A68-F321-1E89-2C0D5F057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1700553"/>
            <a:ext cx="1615737" cy="121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Oracle Database Logo Download - AI - All Vector Logo">
            <a:extLst>
              <a:ext uri="{FF2B5EF4-FFF2-40B4-BE49-F238E27FC236}">
                <a16:creationId xmlns:a16="http://schemas.microsoft.com/office/drawing/2014/main" id="{CAEAA8D1-785A-DA0D-4AC6-D71ADBEFE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49" y="2117044"/>
            <a:ext cx="1464924" cy="79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MySQL logo and symbol, meaning, history, PNG">
            <a:extLst>
              <a:ext uri="{FF2B5EF4-FFF2-40B4-BE49-F238E27FC236}">
                <a16:creationId xmlns:a16="http://schemas.microsoft.com/office/drawing/2014/main" id="{C927DCD2-4281-5470-27C5-C086CD18C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913" y="2999374"/>
            <a:ext cx="1152887" cy="7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0B0C19E4-AB78-EAFB-101E-0F6AA099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26" y="4029483"/>
            <a:ext cx="808334" cy="83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>
            <a:extLst>
              <a:ext uri="{FF2B5EF4-FFF2-40B4-BE49-F238E27FC236}">
                <a16:creationId xmlns:a16="http://schemas.microsoft.com/office/drawing/2014/main" id="{44B81A8E-ACA7-49F7-22E4-E68B33F6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56" y="4010569"/>
            <a:ext cx="1464925" cy="69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96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 Transact-SQL statements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1151E-E56E-CE8D-E2EC-256B51F9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0" y="1884287"/>
            <a:ext cx="2825895" cy="381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D5F464-D415-684B-446F-E4F23EFA0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188" y="1671551"/>
            <a:ext cx="2768742" cy="425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2F015-8DD3-45CE-A96E-BFE7BCE06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995" y="2390765"/>
            <a:ext cx="4730993" cy="36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607E54-5D03-2E8E-CF2F-42E7CB894760}"/>
              </a:ext>
            </a:extLst>
          </p:cNvPr>
          <p:cNvSpPr txBox="1"/>
          <p:nvPr/>
        </p:nvSpPr>
        <p:spPr>
          <a:xfrm>
            <a:off x="713225" y="3608672"/>
            <a:ext cx="3861731" cy="76944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INSERT INTO Employees (FirstName, </a:t>
            </a:r>
            <a:r>
              <a:rPr lang="en-IN" sz="1100" dirty="0" err="1">
                <a:solidFill>
                  <a:schemeClr val="bg1"/>
                </a:solidFill>
              </a:rPr>
              <a:t>LastName</a:t>
            </a:r>
            <a:r>
              <a:rPr lang="en-IN" sz="1100" dirty="0">
                <a:solidFill>
                  <a:schemeClr val="bg1"/>
                </a:solidFill>
              </a:rPr>
              <a:t>) </a:t>
            </a:r>
          </a:p>
          <a:p>
            <a:r>
              <a:rPr lang="en-IN" sz="1100" dirty="0">
                <a:solidFill>
                  <a:schemeClr val="bg1"/>
                </a:solidFill>
              </a:rPr>
              <a:t>OUTPUT </a:t>
            </a:r>
            <a:r>
              <a:rPr lang="en-IN" sz="1100" dirty="0" err="1">
                <a:solidFill>
                  <a:schemeClr val="bg1"/>
                </a:solidFill>
              </a:rPr>
              <a:t>INSERTED.EmployeeID</a:t>
            </a:r>
            <a:r>
              <a:rPr lang="en-IN" sz="1100" dirty="0">
                <a:solidFill>
                  <a:schemeClr val="bg1"/>
                </a:solidFill>
              </a:rPr>
              <a:t>, </a:t>
            </a:r>
            <a:r>
              <a:rPr lang="en-IN" sz="1100" dirty="0" err="1">
                <a:solidFill>
                  <a:schemeClr val="bg1"/>
                </a:solidFill>
              </a:rPr>
              <a:t>INSERTED.FirstName</a:t>
            </a:r>
            <a:r>
              <a:rPr lang="en-IN" sz="1100" dirty="0">
                <a:solidFill>
                  <a:schemeClr val="bg1"/>
                </a:solidFill>
              </a:rPr>
              <a:t>, </a:t>
            </a:r>
            <a:r>
              <a:rPr lang="en-IN" sz="1100" dirty="0" err="1">
                <a:solidFill>
                  <a:schemeClr val="bg1"/>
                </a:solidFill>
              </a:rPr>
              <a:t>INSERTED.LastName</a:t>
            </a:r>
            <a:r>
              <a:rPr lang="en-IN" sz="1100" dirty="0">
                <a:solidFill>
                  <a:schemeClr val="bg1"/>
                </a:solidFill>
              </a:rPr>
              <a:t> INTO </a:t>
            </a:r>
            <a:r>
              <a:rPr lang="en-IN" sz="1100" dirty="0" err="1">
                <a:solidFill>
                  <a:schemeClr val="bg1"/>
                </a:solidFill>
              </a:rPr>
              <a:t>AuditTable</a:t>
            </a:r>
            <a:endParaRPr lang="en-IN" sz="1100" dirty="0">
              <a:solidFill>
                <a:schemeClr val="bg1"/>
              </a:solidFill>
            </a:endParaRPr>
          </a:p>
          <a:p>
            <a:r>
              <a:rPr lang="en-IN" sz="1100" dirty="0">
                <a:solidFill>
                  <a:schemeClr val="bg1"/>
                </a:solidFill>
              </a:rPr>
              <a:t>VALUES ('John', 'Doe');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E3A50-39B5-943F-6482-C43136F5CB47}"/>
              </a:ext>
            </a:extLst>
          </p:cNvPr>
          <p:cNvSpPr txBox="1"/>
          <p:nvPr/>
        </p:nvSpPr>
        <p:spPr>
          <a:xfrm>
            <a:off x="5172103" y="3385738"/>
            <a:ext cx="3783885" cy="110799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WITH </a:t>
            </a:r>
            <a:r>
              <a:rPr lang="en-US" sz="1100" dirty="0" err="1">
                <a:solidFill>
                  <a:schemeClr val="bg1"/>
                </a:solidFill>
              </a:rPr>
              <a:t>SalesCTE</a:t>
            </a:r>
            <a:r>
              <a:rPr lang="en-US" sz="1100" dirty="0">
                <a:solidFill>
                  <a:schemeClr val="bg1"/>
                </a:solidFill>
              </a:rPr>
              <a:t> AS (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SELECT </a:t>
            </a:r>
            <a:r>
              <a:rPr lang="en-US" sz="1100" dirty="0" err="1">
                <a:solidFill>
                  <a:schemeClr val="bg1"/>
                </a:solidFill>
              </a:rPr>
              <a:t>ProductID</a:t>
            </a:r>
            <a:r>
              <a:rPr lang="en-US" sz="1100" dirty="0">
                <a:solidFill>
                  <a:schemeClr val="bg1"/>
                </a:solidFill>
              </a:rPr>
              <a:t>, SUM(Quantity) AS </a:t>
            </a:r>
            <a:r>
              <a:rPr lang="en-US" sz="1100" dirty="0" err="1">
                <a:solidFill>
                  <a:schemeClr val="bg1"/>
                </a:solidFill>
              </a:rPr>
              <a:t>TotalSales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  FROM Sales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GROUP BY </a:t>
            </a:r>
            <a:r>
              <a:rPr lang="en-US" sz="1100" dirty="0" err="1">
                <a:solidFill>
                  <a:schemeClr val="bg1"/>
                </a:solidFill>
              </a:rPr>
              <a:t>ProductID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</a:rPr>
              <a:t>SELECT * FROM </a:t>
            </a:r>
            <a:r>
              <a:rPr lang="en-US" sz="1100" dirty="0" err="1">
                <a:solidFill>
                  <a:schemeClr val="bg1"/>
                </a:solidFill>
              </a:rPr>
              <a:t>SalesCTE</a:t>
            </a:r>
            <a:r>
              <a:rPr lang="en-US" sz="11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811EFCD-0F5B-9C19-0C95-2C0B7FEDD3E8}"/>
              </a:ext>
            </a:extLst>
          </p:cNvPr>
          <p:cNvSpPr/>
          <p:nvPr/>
        </p:nvSpPr>
        <p:spPr>
          <a:xfrm>
            <a:off x="3706586" y="2000372"/>
            <a:ext cx="359228" cy="17132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7BFFD-F5BE-ADF2-41B8-D7160944F172}"/>
              </a:ext>
            </a:extLst>
          </p:cNvPr>
          <p:cNvSpPr txBox="1"/>
          <p:nvPr/>
        </p:nvSpPr>
        <p:spPr>
          <a:xfrm>
            <a:off x="4291694" y="3069529"/>
            <a:ext cx="4723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b="1" dirty="0">
                <a:solidFill>
                  <a:schemeClr val="dk2"/>
                </a:solidFill>
                <a:latin typeface="Montserrat"/>
              </a:rPr>
              <a:t>Common Table Expressions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96CAF-9941-E672-F037-A5A45FC73D3F}"/>
              </a:ext>
            </a:extLst>
          </p:cNvPr>
          <p:cNvSpPr txBox="1"/>
          <p:nvPr/>
        </p:nvSpPr>
        <p:spPr>
          <a:xfrm>
            <a:off x="282571" y="3227634"/>
            <a:ext cx="4723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b="1" dirty="0">
                <a:solidFill>
                  <a:schemeClr val="dk2"/>
                </a:solidFill>
                <a:latin typeface="Montserrat"/>
              </a:rPr>
              <a:t>Output Clause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4C1FFE-776A-EE9B-BBB4-F7FC72C7AEBD}"/>
              </a:ext>
            </a:extLst>
          </p:cNvPr>
          <p:cNvSpPr txBox="1"/>
          <p:nvPr/>
        </p:nvSpPr>
        <p:spPr>
          <a:xfrm>
            <a:off x="4291694" y="1299640"/>
            <a:ext cx="4723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b="1" dirty="0">
                <a:solidFill>
                  <a:schemeClr val="dk2"/>
                </a:solidFill>
                <a:latin typeface="Montserrat"/>
              </a:rPr>
              <a:t>Top with Ties Clause</a:t>
            </a:r>
          </a:p>
        </p:txBody>
      </p:sp>
    </p:spTree>
    <p:extLst>
      <p:ext uri="{BB962C8B-B14F-4D97-AF65-F5344CB8AC3E}">
        <p14:creationId xmlns:p14="http://schemas.microsoft.com/office/powerpoint/2010/main" val="391091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 Transact-SQL statements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E8078C-A5BB-EAF0-178A-5C8FC1DD0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440257"/>
              </p:ext>
            </p:extLst>
          </p:nvPr>
        </p:nvGraphicFramePr>
        <p:xfrm>
          <a:off x="2637065" y="2290404"/>
          <a:ext cx="4425042" cy="214658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362053">
                  <a:extLst>
                    <a:ext uri="{9D8B030D-6E8A-4147-A177-3AD203B41FA5}">
                      <a16:colId xmlns:a16="http://schemas.microsoft.com/office/drawing/2014/main" val="1314854406"/>
                    </a:ext>
                  </a:extLst>
                </a:gridCol>
                <a:gridCol w="3062989">
                  <a:extLst>
                    <a:ext uri="{9D8B030D-6E8A-4147-A177-3AD203B41FA5}">
                      <a16:colId xmlns:a16="http://schemas.microsoft.com/office/drawing/2014/main" val="3643140185"/>
                    </a:ext>
                  </a:extLst>
                </a:gridCol>
              </a:tblGrid>
              <a:tr h="170188">
                <a:tc>
                  <a:txBody>
                    <a:bodyPr/>
                    <a:lstStyle/>
                    <a:p>
                      <a:pPr fontAlgn="b"/>
                      <a:r>
                        <a:rPr lang="en-IN" sz="1100" b="1" dirty="0">
                          <a:effectLst/>
                        </a:rPr>
                        <a:t>SQL Statement</a:t>
                      </a:r>
                    </a:p>
                  </a:txBody>
                  <a:tcPr marL="71173" marR="71173" marT="35586" marB="35586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100" b="1">
                          <a:effectLst/>
                        </a:rPr>
                        <a:t>Description</a:t>
                      </a:r>
                    </a:p>
                  </a:txBody>
                  <a:tcPr marL="71173" marR="71173" marT="35586" marB="35586"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86086411"/>
                  </a:ext>
                </a:extLst>
              </a:tr>
              <a:tr h="420836">
                <a:tc>
                  <a:txBody>
                    <a:bodyPr/>
                    <a:lstStyle/>
                    <a:p>
                      <a:pPr fontAlgn="base"/>
                      <a:r>
                        <a:rPr lang="en-IN" sz="1100" dirty="0">
                          <a:effectLst/>
                        </a:rPr>
                        <a:t>CREATE</a:t>
                      </a:r>
                    </a:p>
                  </a:txBody>
                  <a:tcPr marL="71173" marR="71173" marT="35586" marB="35586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effectLst/>
                        </a:rPr>
                        <a:t>Used to create new database objects such as tables, views, and stored procedures.</a:t>
                      </a:r>
                    </a:p>
                  </a:txBody>
                  <a:tcPr marL="71173" marR="71173" marT="35586" marB="35586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7145264"/>
                  </a:ext>
                </a:extLst>
              </a:tr>
              <a:tr h="420836">
                <a:tc>
                  <a:txBody>
                    <a:bodyPr/>
                    <a:lstStyle/>
                    <a:p>
                      <a:pPr fontAlgn="base"/>
                      <a:r>
                        <a:rPr lang="en-IN" sz="1100">
                          <a:effectLst/>
                        </a:rPr>
                        <a:t>ALTER</a:t>
                      </a:r>
                    </a:p>
                  </a:txBody>
                  <a:tcPr marL="71173" marR="71173" marT="35586" marB="35586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>
                          <a:effectLst/>
                        </a:rPr>
                        <a:t>Used to modify existing database objects, like adding or removing columns from a table.</a:t>
                      </a:r>
                    </a:p>
                  </a:txBody>
                  <a:tcPr marL="71173" marR="71173" marT="35586" marB="35586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7746685"/>
                  </a:ext>
                </a:extLst>
              </a:tr>
              <a:tr h="325809">
                <a:tc>
                  <a:txBody>
                    <a:bodyPr/>
                    <a:lstStyle/>
                    <a:p>
                      <a:pPr fontAlgn="base"/>
                      <a:r>
                        <a:rPr lang="en-IN" sz="1100">
                          <a:effectLst/>
                        </a:rPr>
                        <a:t>DROP</a:t>
                      </a:r>
                    </a:p>
                  </a:txBody>
                  <a:tcPr marL="71173" marR="71173" marT="35586" marB="35586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>
                          <a:effectLst/>
                        </a:rPr>
                        <a:t>Used to remove database objects from the database.</a:t>
                      </a:r>
                    </a:p>
                  </a:txBody>
                  <a:tcPr marL="71173" marR="71173" marT="35586" marB="35586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65002035"/>
                  </a:ext>
                </a:extLst>
              </a:tr>
              <a:tr h="420836">
                <a:tc>
                  <a:txBody>
                    <a:bodyPr/>
                    <a:lstStyle/>
                    <a:p>
                      <a:pPr fontAlgn="base"/>
                      <a:endParaRPr lang="en-IN" sz="1100" dirty="0">
                        <a:effectLst/>
                      </a:endParaRPr>
                    </a:p>
                  </a:txBody>
                  <a:tcPr marL="71173" marR="71173" marT="35586" marB="35586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US" sz="1100" dirty="0">
                        <a:effectLst/>
                      </a:endParaRPr>
                    </a:p>
                  </a:txBody>
                  <a:tcPr marL="71173" marR="71173" marT="35586" marB="35586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94947119"/>
                  </a:ext>
                </a:extLst>
              </a:tr>
              <a:tr h="230781">
                <a:tc>
                  <a:txBody>
                    <a:bodyPr/>
                    <a:lstStyle/>
                    <a:p>
                      <a:pPr fontAlgn="base"/>
                      <a:r>
                        <a:rPr lang="en-IN" sz="1100">
                          <a:effectLst/>
                        </a:rPr>
                        <a:t>RENAME</a:t>
                      </a:r>
                    </a:p>
                  </a:txBody>
                  <a:tcPr marL="71173" marR="71173" marT="35586" marB="35586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100" dirty="0">
                          <a:effectLst/>
                        </a:rPr>
                        <a:t>Used to rename database objects.</a:t>
                      </a:r>
                    </a:p>
                  </a:txBody>
                  <a:tcPr marL="71173" marR="71173" marT="35586" marB="35586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469346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53770AE-F1CA-9CF8-D347-69A119E21D5D}"/>
              </a:ext>
            </a:extLst>
          </p:cNvPr>
          <p:cNvSpPr txBox="1"/>
          <p:nvPr/>
        </p:nvSpPr>
        <p:spPr>
          <a:xfrm>
            <a:off x="-1153923" y="1236947"/>
            <a:ext cx="658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       Data Definition Language-DDL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86000-3AF4-6C66-0BC3-813B4A445A7C}"/>
              </a:ext>
            </a:extLst>
          </p:cNvPr>
          <p:cNvSpPr txBox="1"/>
          <p:nvPr/>
        </p:nvSpPr>
        <p:spPr>
          <a:xfrm>
            <a:off x="478606" y="1671343"/>
            <a:ext cx="8186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Data Definition Language (DDL) is used to work with the schema of the database.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76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 Transact-SQL statements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770AE-F1CA-9CF8-D347-69A119E21D5D}"/>
              </a:ext>
            </a:extLst>
          </p:cNvPr>
          <p:cNvSpPr txBox="1"/>
          <p:nvPr/>
        </p:nvSpPr>
        <p:spPr>
          <a:xfrm>
            <a:off x="-1153923" y="1236947"/>
            <a:ext cx="658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             Data Manipulation Language-DML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86000-3AF4-6C66-0BC3-813B4A445A7C}"/>
              </a:ext>
            </a:extLst>
          </p:cNvPr>
          <p:cNvSpPr txBox="1"/>
          <p:nvPr/>
        </p:nvSpPr>
        <p:spPr>
          <a:xfrm>
            <a:off x="478606" y="1671343"/>
            <a:ext cx="8186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Data Manipulation Language (DML) is used to modify the data in the database.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A3860D-BF63-9DCE-DC12-A60FBB78E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39591"/>
              </p:ext>
            </p:extLst>
          </p:nvPr>
        </p:nvGraphicFramePr>
        <p:xfrm>
          <a:off x="2662011" y="2441122"/>
          <a:ext cx="4146550" cy="18592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073275">
                  <a:extLst>
                    <a:ext uri="{9D8B030D-6E8A-4147-A177-3AD203B41FA5}">
                      <a16:colId xmlns:a16="http://schemas.microsoft.com/office/drawing/2014/main" val="200724224"/>
                    </a:ext>
                  </a:extLst>
                </a:gridCol>
                <a:gridCol w="2073275">
                  <a:extLst>
                    <a:ext uri="{9D8B030D-6E8A-4147-A177-3AD203B41FA5}">
                      <a16:colId xmlns:a16="http://schemas.microsoft.com/office/drawing/2014/main" val="2265123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Command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 dirty="0">
                          <a:effectLst/>
                        </a:rPr>
                        <a:t>Description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48489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INSERT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Adds new records into a table.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903978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UPDATE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Modifies existing records in a table.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91056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DELETE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Removes records from a table.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62356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02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 Transact-SQL statements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770AE-F1CA-9CF8-D347-69A119E21D5D}"/>
              </a:ext>
            </a:extLst>
          </p:cNvPr>
          <p:cNvSpPr txBox="1"/>
          <p:nvPr/>
        </p:nvSpPr>
        <p:spPr>
          <a:xfrm>
            <a:off x="-1153923" y="1236947"/>
            <a:ext cx="658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     Data Query Language-DQL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86000-3AF4-6C66-0BC3-813B4A445A7C}"/>
              </a:ext>
            </a:extLst>
          </p:cNvPr>
          <p:cNvSpPr txBox="1"/>
          <p:nvPr/>
        </p:nvSpPr>
        <p:spPr>
          <a:xfrm>
            <a:off x="713225" y="1715237"/>
            <a:ext cx="81867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Montserrat"/>
              </a:rPr>
              <a:t>DQL (Data Query Language) is used to query the data in the database. 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7D6F15-BFF4-63F4-465E-224E81750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268090"/>
              </p:ext>
            </p:extLst>
          </p:nvPr>
        </p:nvGraphicFramePr>
        <p:xfrm>
          <a:off x="2498699" y="2971825"/>
          <a:ext cx="4146550" cy="82296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073275">
                  <a:extLst>
                    <a:ext uri="{9D8B030D-6E8A-4147-A177-3AD203B41FA5}">
                      <a16:colId xmlns:a16="http://schemas.microsoft.com/office/drawing/2014/main" val="1631855860"/>
                    </a:ext>
                  </a:extLst>
                </a:gridCol>
                <a:gridCol w="2073275">
                  <a:extLst>
                    <a:ext uri="{9D8B030D-6E8A-4147-A177-3AD203B41FA5}">
                      <a16:colId xmlns:a16="http://schemas.microsoft.com/office/drawing/2014/main" val="457258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DQL Command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Description</a:t>
                      </a:r>
                    </a:p>
                  </a:txBody>
                  <a:tcPr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668936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SELECT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Retrieves data from one or more tables.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99547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87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How to view the documentation for SQL Server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466F-FFB9-7EDE-F1AB-AB0E72382443}"/>
              </a:ext>
            </a:extLst>
          </p:cNvPr>
          <p:cNvSpPr txBox="1"/>
          <p:nvPr/>
        </p:nvSpPr>
        <p:spPr>
          <a:xfrm>
            <a:off x="1649750" y="4373911"/>
            <a:ext cx="8082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hlinkClick r:id="rId3"/>
              </a:rPr>
              <a:t>https://learn.microsoft.com/en-us/sql/t-sql/lesson-1-creating-database-objects?view=sql-server-ver16</a:t>
            </a:r>
            <a:endParaRPr lang="en-IN" sz="1200" dirty="0"/>
          </a:p>
          <a:p>
            <a:endParaRPr lang="en-IN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E627E-5558-3C86-2D6B-97B4F2B7C1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106" y="1399148"/>
            <a:ext cx="4131737" cy="24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0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CREATE DATABASE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82AE93-B217-2C59-CF3E-FDC59567FF8F}"/>
              </a:ext>
            </a:extLst>
          </p:cNvPr>
          <p:cNvGrpSpPr/>
          <p:nvPr/>
        </p:nvGrpSpPr>
        <p:grpSpPr>
          <a:xfrm>
            <a:off x="5180239" y="1878341"/>
            <a:ext cx="3250486" cy="1983921"/>
            <a:chOff x="5180239" y="1878341"/>
            <a:chExt cx="3250486" cy="19839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65EDAE0-3CE6-1808-DD2B-CA29236F7918}"/>
                </a:ext>
              </a:extLst>
            </p:cNvPr>
            <p:cNvGrpSpPr/>
            <p:nvPr/>
          </p:nvGrpSpPr>
          <p:grpSpPr>
            <a:xfrm>
              <a:off x="5180239" y="1878341"/>
              <a:ext cx="2669722" cy="1983921"/>
              <a:chOff x="2760863" y="1314449"/>
              <a:chExt cx="3622222" cy="3622221"/>
            </a:xfrm>
          </p:grpSpPr>
          <p:pic>
            <p:nvPicPr>
              <p:cNvPr id="2052" name="Picture 4" descr="Command, Line Icon in Colocons Free">
                <a:extLst>
                  <a:ext uri="{FF2B5EF4-FFF2-40B4-BE49-F238E27FC236}">
                    <a16:creationId xmlns:a16="http://schemas.microsoft.com/office/drawing/2014/main" id="{E1D90436-4519-D7EA-6D23-D7794F9269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864" y="1314449"/>
                <a:ext cx="3622221" cy="362222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0BC955-DA49-7EE0-D2D2-D295854C7087}"/>
                  </a:ext>
                </a:extLst>
              </p:cNvPr>
              <p:cNvSpPr/>
              <p:nvPr/>
            </p:nvSpPr>
            <p:spPr>
              <a:xfrm>
                <a:off x="2760863" y="1994808"/>
                <a:ext cx="3607279" cy="29418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6F8D09-37FE-D5FD-5128-C9581E5B0C8F}"/>
                </a:ext>
              </a:extLst>
            </p:cNvPr>
            <p:cNvSpPr txBox="1"/>
            <p:nvPr/>
          </p:nvSpPr>
          <p:spPr>
            <a:xfrm>
              <a:off x="5180239" y="2448605"/>
              <a:ext cx="325048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CREATE DATABASE </a:t>
              </a:r>
              <a:r>
                <a:rPr lang="en-IN" dirty="0" err="1">
                  <a:solidFill>
                    <a:schemeClr val="bg1"/>
                  </a:solidFill>
                </a:rPr>
                <a:t>TestData</a:t>
              </a:r>
              <a:endParaRPr lang="en-IN" dirty="0">
                <a:solidFill>
                  <a:schemeClr val="bg1"/>
                </a:solidFill>
              </a:endParaRPr>
            </a:p>
            <a:p>
              <a:r>
                <a:rPr lang="en-IN" dirty="0">
                  <a:solidFill>
                    <a:schemeClr val="bg1"/>
                  </a:solidFill>
                </a:rPr>
                <a:t>GO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F8C314-2422-CE31-628B-7558AACC7053}"/>
              </a:ext>
            </a:extLst>
          </p:cNvPr>
          <p:cNvSpPr txBox="1"/>
          <p:nvPr/>
        </p:nvSpPr>
        <p:spPr>
          <a:xfrm>
            <a:off x="1794103" y="2063884"/>
            <a:ext cx="29187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2"/>
                </a:solidFill>
                <a:latin typeface="Montserrat"/>
              </a:rPr>
              <a:t>The keyword GO separates statements when more than one statement is submitted in a single batch. GO is optional when the batch contains only one statement.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USE DATABASE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82AE93-B217-2C59-CF3E-FDC59567FF8F}"/>
              </a:ext>
            </a:extLst>
          </p:cNvPr>
          <p:cNvGrpSpPr/>
          <p:nvPr/>
        </p:nvGrpSpPr>
        <p:grpSpPr>
          <a:xfrm>
            <a:off x="5180239" y="1878341"/>
            <a:ext cx="3250486" cy="1983921"/>
            <a:chOff x="5180239" y="1878341"/>
            <a:chExt cx="3250486" cy="19839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65EDAE0-3CE6-1808-DD2B-CA29236F7918}"/>
                </a:ext>
              </a:extLst>
            </p:cNvPr>
            <p:cNvGrpSpPr/>
            <p:nvPr/>
          </p:nvGrpSpPr>
          <p:grpSpPr>
            <a:xfrm>
              <a:off x="5180239" y="1878341"/>
              <a:ext cx="2669722" cy="1983921"/>
              <a:chOff x="2760863" y="1314449"/>
              <a:chExt cx="3622222" cy="3622221"/>
            </a:xfrm>
          </p:grpSpPr>
          <p:pic>
            <p:nvPicPr>
              <p:cNvPr id="2052" name="Picture 4" descr="Command, Line Icon in Colocons Free">
                <a:extLst>
                  <a:ext uri="{FF2B5EF4-FFF2-40B4-BE49-F238E27FC236}">
                    <a16:creationId xmlns:a16="http://schemas.microsoft.com/office/drawing/2014/main" id="{E1D90436-4519-D7EA-6D23-D7794F9269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864" y="1314449"/>
                <a:ext cx="3622221" cy="362222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0BC955-DA49-7EE0-D2D2-D295854C7087}"/>
                  </a:ext>
                </a:extLst>
              </p:cNvPr>
              <p:cNvSpPr/>
              <p:nvPr/>
            </p:nvSpPr>
            <p:spPr>
              <a:xfrm>
                <a:off x="2760863" y="1994808"/>
                <a:ext cx="3607279" cy="29418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6F8D09-37FE-D5FD-5128-C9581E5B0C8F}"/>
                </a:ext>
              </a:extLst>
            </p:cNvPr>
            <p:cNvSpPr txBox="1"/>
            <p:nvPr/>
          </p:nvSpPr>
          <p:spPr>
            <a:xfrm>
              <a:off x="5180239" y="2448605"/>
              <a:ext cx="325048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USE </a:t>
              </a:r>
              <a:r>
                <a:rPr lang="en-IN" dirty="0" err="1">
                  <a:solidFill>
                    <a:schemeClr val="bg1"/>
                  </a:solidFill>
                </a:rPr>
                <a:t>TestData</a:t>
              </a:r>
              <a:endParaRPr lang="en-IN" dirty="0">
                <a:solidFill>
                  <a:schemeClr val="bg1"/>
                </a:solidFill>
              </a:endParaRPr>
            </a:p>
            <a:p>
              <a:r>
                <a:rPr lang="en-IN" dirty="0">
                  <a:solidFill>
                    <a:schemeClr val="bg1"/>
                  </a:solidFill>
                </a:rPr>
                <a:t>GO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F8C314-2422-CE31-628B-7558AACC7053}"/>
              </a:ext>
            </a:extLst>
          </p:cNvPr>
          <p:cNvSpPr txBox="1"/>
          <p:nvPr/>
        </p:nvSpPr>
        <p:spPr>
          <a:xfrm>
            <a:off x="1769610" y="2331692"/>
            <a:ext cx="29187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>
                <a:solidFill>
                  <a:schemeClr val="dk2"/>
                </a:solidFill>
                <a:latin typeface="Montserrat"/>
              </a:rPr>
              <a:t>This command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6161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altLang="en-US" sz="1600" dirty="0">
                <a:solidFill>
                  <a:schemeClr val="dk2"/>
                </a:solidFill>
                <a:latin typeface="Montserrat"/>
              </a:rPr>
              <a:t>changes your connection to the </a:t>
            </a:r>
            <a:r>
              <a:rPr lang="en-US" altLang="en-US" sz="1600" dirty="0" err="1">
                <a:solidFill>
                  <a:schemeClr val="dk2"/>
                </a:solidFill>
                <a:latin typeface="Montserrat"/>
              </a:rPr>
              <a:t>TestData</a:t>
            </a:r>
            <a:r>
              <a:rPr lang="en-US" altLang="en-US" sz="1600" dirty="0">
                <a:solidFill>
                  <a:schemeClr val="dk2"/>
                </a:solidFill>
                <a:latin typeface="Montserrat"/>
              </a:rPr>
              <a:t> database. </a:t>
            </a:r>
          </a:p>
          <a:p>
            <a:pPr algn="ctr"/>
            <a:r>
              <a:rPr lang="en-IN" sz="1600" dirty="0">
                <a:solidFill>
                  <a:schemeClr val="dk2"/>
                </a:solidFill>
                <a:latin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95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Data Types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D63562-5E6C-F45F-7962-BF9BCA34B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56102"/>
              </p:ext>
            </p:extLst>
          </p:nvPr>
        </p:nvGraphicFramePr>
        <p:xfrm>
          <a:off x="2653393" y="1291319"/>
          <a:ext cx="4474028" cy="317295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118507">
                  <a:extLst>
                    <a:ext uri="{9D8B030D-6E8A-4147-A177-3AD203B41FA5}">
                      <a16:colId xmlns:a16="http://schemas.microsoft.com/office/drawing/2014/main" val="2830645167"/>
                    </a:ext>
                  </a:extLst>
                </a:gridCol>
                <a:gridCol w="1118507">
                  <a:extLst>
                    <a:ext uri="{9D8B030D-6E8A-4147-A177-3AD203B41FA5}">
                      <a16:colId xmlns:a16="http://schemas.microsoft.com/office/drawing/2014/main" val="1584415047"/>
                    </a:ext>
                  </a:extLst>
                </a:gridCol>
                <a:gridCol w="1118507">
                  <a:extLst>
                    <a:ext uri="{9D8B030D-6E8A-4147-A177-3AD203B41FA5}">
                      <a16:colId xmlns:a16="http://schemas.microsoft.com/office/drawing/2014/main" val="2874726337"/>
                    </a:ext>
                  </a:extLst>
                </a:gridCol>
                <a:gridCol w="1118507">
                  <a:extLst>
                    <a:ext uri="{9D8B030D-6E8A-4147-A177-3AD203B41FA5}">
                      <a16:colId xmlns:a16="http://schemas.microsoft.com/office/drawing/2014/main" val="2804495967"/>
                    </a:ext>
                  </a:extLst>
                </a:gridCol>
              </a:tblGrid>
              <a:tr h="207260"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Data Type</a:t>
                      </a:r>
                    </a:p>
                  </a:txBody>
                  <a:tcPr marL="41160" marR="41160" marT="20580" marB="20580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Description</a:t>
                      </a:r>
                    </a:p>
                  </a:txBody>
                  <a:tcPr marL="41160" marR="41160" marT="20580" marB="20580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Example</a:t>
                      </a:r>
                    </a:p>
                  </a:txBody>
                  <a:tcPr marL="41160" marR="41160" marT="20580" marB="20580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Limit/Size</a:t>
                      </a:r>
                    </a:p>
                  </a:txBody>
                  <a:tcPr marL="41160" marR="41160" marT="20580" marB="20580"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05086390"/>
                  </a:ext>
                </a:extLst>
              </a:tr>
              <a:tr h="548630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INT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Represents whole numbers between -2^31 and 2^31-1.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EmployeeID INT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-2,147,483,648 to 2,147,483,647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885331108"/>
                  </a:ext>
                </a:extLst>
              </a:tr>
              <a:tr h="548630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SMALLINT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Represents whole numbers between -2^15 and 2^15-1.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Age SMALLINT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-32,768 to 32,767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59259670"/>
                  </a:ext>
                </a:extLst>
              </a:tr>
              <a:tr h="463288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TINYINT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Represents whole numbers between 0 and 255.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IsActive TINYINT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0 to 255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1907923"/>
                  </a:ext>
                </a:extLst>
              </a:tr>
              <a:tr h="548630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VARCHAR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Variable-length character strings with max length 'n'.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FirstName VARCHAR(50)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50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64909854"/>
                  </a:ext>
                </a:extLst>
              </a:tr>
              <a:tr h="719315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DECIMAL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Fixed-point decimals with 'p' total digits and 's' decimal places.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Salary DECIMAL(10, 2)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000" dirty="0">
                          <a:effectLst/>
                        </a:rPr>
                        <a:t>10 (total </a:t>
                      </a:r>
                      <a:r>
                        <a:rPr lang="es-ES" sz="1000" dirty="0" err="1">
                          <a:effectLst/>
                        </a:rPr>
                        <a:t>digits</a:t>
                      </a:r>
                      <a:r>
                        <a:rPr lang="es-ES" sz="1000" dirty="0">
                          <a:effectLst/>
                        </a:rPr>
                        <a:t>) / 2 (decimal places)</a:t>
                      </a:r>
                    </a:p>
                  </a:txBody>
                  <a:tcPr marL="41160" marR="41160" marT="20580" marB="2058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29758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54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Data Types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D63562-5E6C-F45F-7962-BF9BCA34B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37519"/>
              </p:ext>
            </p:extLst>
          </p:nvPr>
        </p:nvGraphicFramePr>
        <p:xfrm>
          <a:off x="2081894" y="1313730"/>
          <a:ext cx="5600700" cy="2890399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830645167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584415047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874726337"/>
                    </a:ext>
                  </a:extLst>
                </a:gridCol>
              </a:tblGrid>
              <a:tr h="137226"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Data Type</a:t>
                      </a:r>
                    </a:p>
                  </a:txBody>
                  <a:tcPr marL="41160" marR="41160" marT="20580" marB="20580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>
                          <a:effectLst/>
                        </a:rPr>
                        <a:t>Description</a:t>
                      </a:r>
                    </a:p>
                  </a:txBody>
                  <a:tcPr marL="41160" marR="41160" marT="20580" marB="20580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Example</a:t>
                      </a:r>
                    </a:p>
                  </a:txBody>
                  <a:tcPr marL="41160" marR="41160" marT="20580" marB="20580"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05086390"/>
                  </a:ext>
                </a:extLst>
              </a:tr>
              <a:tr h="363247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DATE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Represents a date (year, month, day).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 err="1">
                          <a:effectLst/>
                        </a:rPr>
                        <a:t>HireDate</a:t>
                      </a:r>
                      <a:r>
                        <a:rPr lang="en-IN" sz="1000" dirty="0">
                          <a:effectLst/>
                        </a:rPr>
                        <a:t> DATE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59259670"/>
                  </a:ext>
                </a:extLst>
              </a:tr>
              <a:tr h="484338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TIME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</a:rPr>
                        <a:t>Represents a time of day (hour, minute, second).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LastLogin TIME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1907923"/>
                  </a:ext>
                </a:extLst>
              </a:tr>
              <a:tr h="363247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DATETIME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</a:rPr>
                        <a:t>Represents a date and time.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 err="1">
                          <a:effectLst/>
                        </a:rPr>
                        <a:t>DateTime</a:t>
                      </a:r>
                      <a:r>
                        <a:rPr lang="en-IN" sz="1000" dirty="0">
                          <a:effectLst/>
                        </a:rPr>
                        <a:t> DATETIME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64909854"/>
                  </a:ext>
                </a:extLst>
              </a:tr>
              <a:tr h="484338"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BIT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dirty="0">
                          <a:effectLst/>
                        </a:rPr>
                        <a:t>Represents a </a:t>
                      </a:r>
                      <a:r>
                        <a:rPr lang="en-US" sz="1000" dirty="0" err="1">
                          <a:effectLst/>
                        </a:rPr>
                        <a:t>boolean</a:t>
                      </a:r>
                      <a:r>
                        <a:rPr lang="en-US" sz="1000" dirty="0">
                          <a:effectLst/>
                        </a:rPr>
                        <a:t> value (0 or 1, true or false).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 err="1">
                          <a:effectLst/>
                        </a:rPr>
                        <a:t>IsActive</a:t>
                      </a:r>
                      <a:r>
                        <a:rPr lang="en-IN" sz="1000" dirty="0">
                          <a:effectLst/>
                        </a:rPr>
                        <a:t> BIT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29758834"/>
                  </a:ext>
                </a:extLst>
              </a:tr>
              <a:tr h="484338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VARBINARY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Variable-length binary data with max length 'n'.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Image VARBINARY(MAX)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36642069"/>
                  </a:ext>
                </a:extLst>
              </a:tr>
              <a:tr h="484338">
                <a:tc>
                  <a:txBody>
                    <a:bodyPr/>
                    <a:lstStyle/>
                    <a:p>
                      <a:pPr fontAlgn="base"/>
                      <a:r>
                        <a:rPr lang="en-IN" sz="1000">
                          <a:effectLst/>
                        </a:rPr>
                        <a:t>TEXT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>
                          <a:effectLst/>
                        </a:rPr>
                        <a:t>Variable-length character strings for large text.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dirty="0">
                          <a:effectLst/>
                        </a:rPr>
                        <a:t>Address TEXT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6591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06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Data Types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3D63562-5E6C-F45F-7962-BF9BCA34B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780692"/>
              </p:ext>
            </p:extLst>
          </p:nvPr>
        </p:nvGraphicFramePr>
        <p:xfrm>
          <a:off x="2653393" y="1291319"/>
          <a:ext cx="4474028" cy="285902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118507">
                  <a:extLst>
                    <a:ext uri="{9D8B030D-6E8A-4147-A177-3AD203B41FA5}">
                      <a16:colId xmlns:a16="http://schemas.microsoft.com/office/drawing/2014/main" val="2830645167"/>
                    </a:ext>
                  </a:extLst>
                </a:gridCol>
                <a:gridCol w="1118507">
                  <a:extLst>
                    <a:ext uri="{9D8B030D-6E8A-4147-A177-3AD203B41FA5}">
                      <a16:colId xmlns:a16="http://schemas.microsoft.com/office/drawing/2014/main" val="1584415047"/>
                    </a:ext>
                  </a:extLst>
                </a:gridCol>
                <a:gridCol w="1118507">
                  <a:extLst>
                    <a:ext uri="{9D8B030D-6E8A-4147-A177-3AD203B41FA5}">
                      <a16:colId xmlns:a16="http://schemas.microsoft.com/office/drawing/2014/main" val="2874726337"/>
                    </a:ext>
                  </a:extLst>
                </a:gridCol>
                <a:gridCol w="1118507">
                  <a:extLst>
                    <a:ext uri="{9D8B030D-6E8A-4147-A177-3AD203B41FA5}">
                      <a16:colId xmlns:a16="http://schemas.microsoft.com/office/drawing/2014/main" val="2804495967"/>
                    </a:ext>
                  </a:extLst>
                </a:gridCol>
              </a:tblGrid>
              <a:tr h="207260"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Data Type</a:t>
                      </a:r>
                    </a:p>
                  </a:txBody>
                  <a:tcPr marL="41160" marR="41160" marT="20580" marB="20580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 dirty="0">
                          <a:effectLst/>
                        </a:rPr>
                        <a:t>Description</a:t>
                      </a:r>
                    </a:p>
                  </a:txBody>
                  <a:tcPr marL="41160" marR="41160" marT="20580" marB="20580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Example</a:t>
                      </a:r>
                    </a:p>
                  </a:txBody>
                  <a:tcPr marL="41160" marR="41160" marT="20580" marB="20580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000" b="1">
                          <a:effectLst/>
                        </a:rPr>
                        <a:t>Limit/Size</a:t>
                      </a:r>
                    </a:p>
                  </a:txBody>
                  <a:tcPr marL="41160" marR="41160" marT="20580" marB="20580"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05086390"/>
                  </a:ext>
                </a:extLst>
              </a:tr>
              <a:tr h="548630"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FLOAT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Floating-point numbers with a precision of 'n'.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FloatNum FLOAT(4)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885331108"/>
                  </a:ext>
                </a:extLst>
              </a:tr>
              <a:tr h="548630"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BLOB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Variable-length binary data for large objects.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Document BLOB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en-IN" sz="10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59259670"/>
                  </a:ext>
                </a:extLst>
              </a:tr>
              <a:tr h="463288"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NCHAR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Fixed-length Unicode character strings with length 'n'.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Name NCHAR(100)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100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01907923"/>
                  </a:ext>
                </a:extLst>
              </a:tr>
              <a:tr h="548630"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NVARCHAR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Variable-length Unicode character strings with max length 'n'.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Description NVARCHAR(255)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64909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4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Database Use Case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0911ED0-9C59-CBD9-81BE-5C96ED5EE3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974233"/>
              </p:ext>
            </p:extLst>
          </p:nvPr>
        </p:nvGraphicFramePr>
        <p:xfrm>
          <a:off x="2111828" y="1460854"/>
          <a:ext cx="5317671" cy="2383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58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2EB4D9-53AC-42EF-BA22-35E469B78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CD90AA-0F9E-43B8-9A8E-AB6C25E52D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334390-A006-4C1C-953E-EED4A93D90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41612D-F62B-4987-8CAC-051406A441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58E829-A88D-4B8E-BDB6-14B518E6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AtOnc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Data Types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8E90D0-2AB9-3F7E-25F3-6014366A2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465653"/>
              </p:ext>
            </p:extLst>
          </p:nvPr>
        </p:nvGraphicFramePr>
        <p:xfrm>
          <a:off x="4883840" y="1681879"/>
          <a:ext cx="3636891" cy="207859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12297">
                  <a:extLst>
                    <a:ext uri="{9D8B030D-6E8A-4147-A177-3AD203B41FA5}">
                      <a16:colId xmlns:a16="http://schemas.microsoft.com/office/drawing/2014/main" val="3631912328"/>
                    </a:ext>
                  </a:extLst>
                </a:gridCol>
                <a:gridCol w="1212297">
                  <a:extLst>
                    <a:ext uri="{9D8B030D-6E8A-4147-A177-3AD203B41FA5}">
                      <a16:colId xmlns:a16="http://schemas.microsoft.com/office/drawing/2014/main" val="3307497918"/>
                    </a:ext>
                  </a:extLst>
                </a:gridCol>
                <a:gridCol w="1212297">
                  <a:extLst>
                    <a:ext uri="{9D8B030D-6E8A-4147-A177-3AD203B41FA5}">
                      <a16:colId xmlns:a16="http://schemas.microsoft.com/office/drawing/2014/main" val="4020783208"/>
                    </a:ext>
                  </a:extLst>
                </a:gridCol>
              </a:tblGrid>
              <a:tr h="349862">
                <a:tc>
                  <a:txBody>
                    <a:bodyPr/>
                    <a:lstStyle/>
                    <a:p>
                      <a:pPr fontAlgn="b"/>
                      <a:r>
                        <a:rPr lang="en-IN" sz="900" b="1">
                          <a:effectLst/>
                        </a:rPr>
                        <a:t>Column</a:t>
                      </a:r>
                    </a:p>
                  </a:txBody>
                  <a:tcPr marL="61740" marR="61740" marT="30870" marB="30870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900" b="1">
                          <a:effectLst/>
                        </a:rPr>
                        <a:t>Data Type</a:t>
                      </a:r>
                    </a:p>
                  </a:txBody>
                  <a:tcPr marL="61740" marR="61740" marT="30870" marB="30870" anchor="b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900" b="1">
                          <a:effectLst/>
                        </a:rPr>
                        <a:t>Example Value</a:t>
                      </a:r>
                    </a:p>
                  </a:txBody>
                  <a:tcPr marL="61740" marR="61740" marT="30870" marB="30870"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93907047"/>
                  </a:ext>
                </a:extLst>
              </a:tr>
              <a:tr h="20580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EmployeeID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INT (Integer)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101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40006616"/>
                  </a:ext>
                </a:extLst>
              </a:tr>
              <a:tr h="20580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FirstName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VARCHAR(50)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"John"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02816711"/>
                  </a:ext>
                </a:extLst>
              </a:tr>
              <a:tr h="20580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LastName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VARCHAR(50)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"Smith"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64683620"/>
                  </a:ext>
                </a:extLst>
              </a:tr>
              <a:tr h="20580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Age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INT (Integer)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30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04097907"/>
                  </a:ext>
                </a:extLst>
              </a:tr>
              <a:tr h="349862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Salary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DECIMAL(10, 2)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55000.00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71839790"/>
                  </a:ext>
                </a:extLst>
              </a:tr>
              <a:tr h="205801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HireDate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DATE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"2023-07-15"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91701525"/>
                  </a:ext>
                </a:extLst>
              </a:tr>
              <a:tr h="349862"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IsActive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900">
                          <a:effectLst/>
                        </a:rPr>
                        <a:t>BIT (Boolean)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900" dirty="0">
                          <a:effectLst/>
                        </a:rPr>
                        <a:t>1 (true) or 0 (false)</a:t>
                      </a:r>
                    </a:p>
                  </a:txBody>
                  <a:tcPr marL="61740" marR="61740" marT="30870" marB="30870"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5245502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D9DE1D3-72BD-6B8B-DB5E-B20E58BE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00" y="1681879"/>
            <a:ext cx="3048157" cy="213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38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Constraints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8C314-2422-CE31-628B-7558AACC7053}"/>
              </a:ext>
            </a:extLst>
          </p:cNvPr>
          <p:cNvSpPr txBox="1"/>
          <p:nvPr/>
        </p:nvSpPr>
        <p:spPr>
          <a:xfrm>
            <a:off x="1649750" y="2085097"/>
            <a:ext cx="29187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2"/>
                </a:solidFill>
                <a:latin typeface="Montserrat"/>
              </a:rPr>
              <a:t>The PRIMARY KEY constraint uniquely identifies each record in a table. It ensures that the values in the specified column(s) are unique and not null.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15DE1F-6695-3746-5DE9-42264A4F9BBD}"/>
              </a:ext>
            </a:extLst>
          </p:cNvPr>
          <p:cNvSpPr txBox="1"/>
          <p:nvPr/>
        </p:nvSpPr>
        <p:spPr>
          <a:xfrm>
            <a:off x="480877" y="1414649"/>
            <a:ext cx="36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PRIMARY KEY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AA8A-9AC2-A71E-F443-08A8D0E02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92" y="2104546"/>
            <a:ext cx="3219615" cy="1473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67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Constraints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8C314-2422-CE31-628B-7558AACC7053}"/>
              </a:ext>
            </a:extLst>
          </p:cNvPr>
          <p:cNvSpPr txBox="1"/>
          <p:nvPr/>
        </p:nvSpPr>
        <p:spPr>
          <a:xfrm>
            <a:off x="1148450" y="2085095"/>
            <a:ext cx="291873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2"/>
                </a:solidFill>
                <a:latin typeface="Montserrat"/>
              </a:rPr>
              <a:t>The FOREIGN KEY constraint establishes a link between two tables, ensuring that the values in a column(s) of one table match the values in the primary key column(s) of another table.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15DE1F-6695-3746-5DE9-42264A4F9BBD}"/>
              </a:ext>
            </a:extLst>
          </p:cNvPr>
          <p:cNvSpPr txBox="1"/>
          <p:nvPr/>
        </p:nvSpPr>
        <p:spPr>
          <a:xfrm>
            <a:off x="480877" y="1414649"/>
            <a:ext cx="36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FOREIGN KEY Constraint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6A365-E9A1-03F4-42D4-D3B8CA3E5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811" y="2322978"/>
            <a:ext cx="4456332" cy="129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1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17181-7E85-B717-351A-77495F15F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53"/>
          <a:stretch/>
        </p:blipFill>
        <p:spPr>
          <a:xfrm>
            <a:off x="297366" y="319669"/>
            <a:ext cx="9077093" cy="48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9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Constraints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8C314-2422-CE31-628B-7558AACC7053}"/>
              </a:ext>
            </a:extLst>
          </p:cNvPr>
          <p:cNvSpPr txBox="1"/>
          <p:nvPr/>
        </p:nvSpPr>
        <p:spPr>
          <a:xfrm>
            <a:off x="1148450" y="2085095"/>
            <a:ext cx="29187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2"/>
                </a:solidFill>
                <a:latin typeface="Montserrat"/>
              </a:rPr>
              <a:t>The UNIQUE constraint ensures that the values in the specified column(s) are unique across the table.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15DE1F-6695-3746-5DE9-42264A4F9BBD}"/>
              </a:ext>
            </a:extLst>
          </p:cNvPr>
          <p:cNvSpPr txBox="1"/>
          <p:nvPr/>
        </p:nvSpPr>
        <p:spPr>
          <a:xfrm>
            <a:off x="480877" y="1414649"/>
            <a:ext cx="36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UNIQUE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9F014-47DC-4134-963C-8450D7A1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166" y="2085095"/>
            <a:ext cx="3124361" cy="1238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760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DF048A1-637B-0E4E-61CF-383AAAB0C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F4310D07-DFCA-51F2-0873-DE599A9551D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E-R-Diagram Notation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EF307E2D-ABB0-76AD-5661-0ED27C7174A1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507F0-7172-0044-3216-E82F933E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247" y="1221847"/>
            <a:ext cx="5367455" cy="34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44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E09AC8F-BC9C-0C1E-20D1-C2A153194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2E08DEC9-5558-7A0B-A91B-45966231A7E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E-R-Diagram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2395ED5A-2495-A22C-E50F-FECECA38432D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02635-8EB9-C2EF-7E03-BE737B4D88E4}"/>
              </a:ext>
            </a:extLst>
          </p:cNvPr>
          <p:cNvSpPr txBox="1"/>
          <p:nvPr/>
        </p:nvSpPr>
        <p:spPr>
          <a:xfrm>
            <a:off x="1512722" y="1200735"/>
            <a:ext cx="728227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Entity-Relationship (ER) Model</a:t>
            </a:r>
            <a:r>
              <a:rPr lang="en-US" dirty="0"/>
              <a:t> is a high-level data modeling technique used to visually represent the structure of a database. It focuses on how data is logically connected and how entities (things of interest) relate to each other.</a:t>
            </a:r>
          </a:p>
          <a:p>
            <a:endParaRPr lang="en-US" dirty="0"/>
          </a:p>
          <a:p>
            <a:r>
              <a:rPr lang="en-US" dirty="0"/>
              <a:t>Key Components of the ER Model (Employees Database Examples)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 Entity</a:t>
            </a:r>
          </a:p>
          <a:p>
            <a:r>
              <a:rPr lang="en-US" dirty="0"/>
              <a:t>An object or concept about which data is stored.</a:t>
            </a:r>
          </a:p>
          <a:p>
            <a:r>
              <a:rPr lang="en-US" dirty="0"/>
              <a:t>Example: Employee, Department, Project.</a:t>
            </a:r>
          </a:p>
          <a:p>
            <a:endParaRPr lang="en-US" dirty="0"/>
          </a:p>
          <a:p>
            <a:r>
              <a:rPr lang="en-US" dirty="0"/>
              <a:t>Types: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Strong Entity: </a:t>
            </a:r>
            <a:r>
              <a:rPr lang="en-US" dirty="0"/>
              <a:t>Exists independently.</a:t>
            </a:r>
          </a:p>
          <a:p>
            <a:r>
              <a:rPr lang="en-US" dirty="0"/>
              <a:t>Example: Employee (can exist without depending on another entity).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Weak Entity: </a:t>
            </a:r>
            <a:r>
              <a:rPr lang="en-US" dirty="0"/>
              <a:t>Dependent on another entity.</a:t>
            </a:r>
          </a:p>
          <a:p>
            <a:r>
              <a:rPr lang="en-US" dirty="0"/>
              <a:t>Example: Dependent (depends on Employee for existence).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4596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D33C8A5-2807-C885-9222-9598D65DC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557E8382-D7E9-3972-3D35-AD52B11E5E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E-R-Diagram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8E7B12E6-878F-CB77-D92C-4414F38A6376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EA114-66CD-D7C8-A6EC-F05A222F722E}"/>
              </a:ext>
            </a:extLst>
          </p:cNvPr>
          <p:cNvSpPr txBox="1"/>
          <p:nvPr/>
        </p:nvSpPr>
        <p:spPr>
          <a:xfrm>
            <a:off x="1505288" y="1173182"/>
            <a:ext cx="728227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2. Attributes</a:t>
            </a:r>
          </a:p>
          <a:p>
            <a:r>
              <a:rPr lang="en-US" dirty="0"/>
              <a:t>Characteristics or properties of an entity.</a:t>
            </a:r>
          </a:p>
          <a:p>
            <a:r>
              <a:rPr lang="en-US" dirty="0"/>
              <a:t>Example: For Employee, attributes could be </a:t>
            </a:r>
            <a:r>
              <a:rPr lang="en-US" dirty="0" err="1"/>
              <a:t>EmpID</a:t>
            </a:r>
            <a:r>
              <a:rPr lang="en-US" dirty="0"/>
              <a:t>, Name, DOB, Email.</a:t>
            </a:r>
          </a:p>
          <a:p>
            <a:endParaRPr lang="en-US" dirty="0"/>
          </a:p>
          <a:p>
            <a:r>
              <a:rPr lang="en-US" dirty="0"/>
              <a:t>Types:</a:t>
            </a:r>
          </a:p>
          <a:p>
            <a:r>
              <a:rPr lang="en-US" b="1" dirty="0">
                <a:solidFill>
                  <a:srgbClr val="C00000"/>
                </a:solidFill>
              </a:rPr>
              <a:t>Simple Attributes</a:t>
            </a:r>
            <a:r>
              <a:rPr lang="en-US" dirty="0"/>
              <a:t>: Cannot be divided further.</a:t>
            </a:r>
          </a:p>
          <a:p>
            <a:r>
              <a:rPr lang="en-US" dirty="0"/>
              <a:t>Example: Email.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Composite Attributes</a:t>
            </a:r>
            <a:r>
              <a:rPr lang="en-US" dirty="0"/>
              <a:t>: Can be divided into smaller parts.</a:t>
            </a:r>
          </a:p>
          <a:p>
            <a:r>
              <a:rPr lang="en-US" dirty="0"/>
              <a:t>Example: </a:t>
            </a:r>
            <a:r>
              <a:rPr lang="en-US" dirty="0" err="1"/>
              <a:t>FullName</a:t>
            </a:r>
            <a:r>
              <a:rPr lang="en-US" dirty="0"/>
              <a:t> → FirstName, LastName.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Derived Attributes</a:t>
            </a:r>
            <a:r>
              <a:rPr lang="en-US" dirty="0"/>
              <a:t>: Computed from other attributes.</a:t>
            </a:r>
          </a:p>
          <a:p>
            <a:r>
              <a:rPr lang="en-US" dirty="0"/>
              <a:t>Example: Age (calculated from DOB).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Multivalued Attributes</a:t>
            </a:r>
            <a:r>
              <a:rPr lang="en-US" dirty="0"/>
              <a:t>: Can hold multiple values.</a:t>
            </a:r>
          </a:p>
          <a:p>
            <a:r>
              <a:rPr lang="en-US" dirty="0"/>
              <a:t>Example: PhoneNumbers (an employee may have more than one contact number).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43108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8EF3102-A0B9-1B18-F505-A280B3881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CAFE3805-D4D6-65CA-ACE6-EDD66D860A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E-R-Diagram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ECB2ADEE-3EDB-AEDE-75D7-F95D2BE8C0CB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14D40-8C35-CD72-3A90-F58BD18A743A}"/>
              </a:ext>
            </a:extLst>
          </p:cNvPr>
          <p:cNvSpPr txBox="1"/>
          <p:nvPr/>
        </p:nvSpPr>
        <p:spPr>
          <a:xfrm>
            <a:off x="1505288" y="1173182"/>
            <a:ext cx="728227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3. Relationships</a:t>
            </a:r>
          </a:p>
          <a:p>
            <a:r>
              <a:rPr lang="en-US" dirty="0">
                <a:solidFill>
                  <a:schemeClr val="tx1"/>
                </a:solidFill>
              </a:rPr>
              <a:t>Associations between entities.</a:t>
            </a:r>
          </a:p>
          <a:p>
            <a:r>
              <a:rPr lang="en-US" dirty="0">
                <a:solidFill>
                  <a:schemeClr val="tx1"/>
                </a:solidFill>
              </a:rPr>
              <a:t>Example: Employee works in Department, Employee assigned to Project.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Types: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One-to-One (1:1): </a:t>
            </a:r>
            <a:r>
              <a:rPr lang="en-US" dirty="0">
                <a:solidFill>
                  <a:schemeClr val="tx1"/>
                </a:solidFill>
              </a:rPr>
              <a:t>One instance of an entity relates to only one instance of another.</a:t>
            </a:r>
          </a:p>
          <a:p>
            <a:r>
              <a:rPr lang="en-US" dirty="0">
                <a:solidFill>
                  <a:schemeClr val="tx1"/>
                </a:solidFill>
              </a:rPr>
              <a:t>Example: Each Employee is assigned one </a:t>
            </a:r>
            <a:r>
              <a:rPr lang="en-US" dirty="0" err="1">
                <a:solidFill>
                  <a:schemeClr val="tx1"/>
                </a:solidFill>
              </a:rPr>
              <a:t>CompanyCar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One-to-Many (1:N): </a:t>
            </a:r>
            <a:r>
              <a:rPr lang="en-US" dirty="0">
                <a:solidFill>
                  <a:schemeClr val="tx1"/>
                </a:solidFill>
              </a:rPr>
              <a:t>One instance of an entity relates to many instances of another.</a:t>
            </a:r>
          </a:p>
          <a:p>
            <a:r>
              <a:rPr lang="en-US" dirty="0">
                <a:solidFill>
                  <a:schemeClr val="tx1"/>
                </a:solidFill>
              </a:rPr>
              <a:t>Example: One Department has many Employees.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Many-to-Many (M:N):</a:t>
            </a:r>
            <a:r>
              <a:rPr lang="en-US" dirty="0">
                <a:solidFill>
                  <a:schemeClr val="tx1"/>
                </a:solidFill>
              </a:rPr>
              <a:t> Many instances relate to many instances.</a:t>
            </a:r>
          </a:p>
          <a:p>
            <a:r>
              <a:rPr lang="en-US" dirty="0">
                <a:solidFill>
                  <a:schemeClr val="tx1"/>
                </a:solidFill>
              </a:rPr>
              <a:t>Example: An Employee can work on many Projects, and each Project can have many Employees.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5647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5BA1C256-349D-E57C-DB94-22E56D85D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C0663D27-5551-578C-FFF0-65E3C7D3171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E-R-Diagram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83D8958A-BB1A-19B9-47A5-A932A04ED9B8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C4365F-0682-A702-E71F-20E76601CFB3}"/>
              </a:ext>
            </a:extLst>
          </p:cNvPr>
          <p:cNvSpPr txBox="1"/>
          <p:nvPr/>
        </p:nvSpPr>
        <p:spPr>
          <a:xfrm>
            <a:off x="1399100" y="1247523"/>
            <a:ext cx="72822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4. Keys</a:t>
            </a:r>
          </a:p>
          <a:p>
            <a:r>
              <a:rPr lang="en-US" dirty="0">
                <a:solidFill>
                  <a:schemeClr val="tx1"/>
                </a:solidFill>
              </a:rPr>
              <a:t>Unique identifiers for entities.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Primary Key: </a:t>
            </a:r>
            <a:r>
              <a:rPr lang="en-US" dirty="0">
                <a:solidFill>
                  <a:schemeClr val="tx1"/>
                </a:solidFill>
              </a:rPr>
              <a:t>Uniquely identifies an entity.</a:t>
            </a:r>
          </a:p>
          <a:p>
            <a:r>
              <a:rPr lang="en-US" dirty="0">
                <a:solidFill>
                  <a:schemeClr val="tx1"/>
                </a:solidFill>
              </a:rPr>
              <a:t>Example: </a:t>
            </a:r>
            <a:r>
              <a:rPr lang="en-US" dirty="0" err="1">
                <a:solidFill>
                  <a:schemeClr val="tx1"/>
                </a:solidFill>
              </a:rPr>
              <a:t>EmpID</a:t>
            </a:r>
            <a:r>
              <a:rPr lang="en-US" dirty="0">
                <a:solidFill>
                  <a:schemeClr val="tx1"/>
                </a:solidFill>
              </a:rPr>
              <a:t> for Employee.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Foreign Key: </a:t>
            </a:r>
            <a:r>
              <a:rPr lang="en-US" dirty="0">
                <a:solidFill>
                  <a:schemeClr val="tx1"/>
                </a:solidFill>
              </a:rPr>
              <a:t>Refers to a primary key in another entity.</a:t>
            </a:r>
          </a:p>
          <a:p>
            <a:r>
              <a:rPr lang="en-US" dirty="0">
                <a:solidFill>
                  <a:schemeClr val="tx1"/>
                </a:solidFill>
              </a:rPr>
              <a:t>Example: </a:t>
            </a:r>
            <a:r>
              <a:rPr lang="en-US" dirty="0" err="1">
                <a:solidFill>
                  <a:schemeClr val="tx1"/>
                </a:solidFill>
              </a:rPr>
              <a:t>DeptID</a:t>
            </a:r>
            <a:r>
              <a:rPr lang="en-US" dirty="0">
                <a:solidFill>
                  <a:schemeClr val="tx1"/>
                </a:solidFill>
              </a:rPr>
              <a:t> in Employee table (refers to </a:t>
            </a:r>
            <a:r>
              <a:rPr lang="en-US" dirty="0" err="1">
                <a:solidFill>
                  <a:schemeClr val="tx1"/>
                </a:solidFill>
              </a:rPr>
              <a:t>DeptID</a:t>
            </a:r>
            <a:r>
              <a:rPr lang="en-US" dirty="0">
                <a:solidFill>
                  <a:schemeClr val="tx1"/>
                </a:solidFill>
              </a:rPr>
              <a:t> in Department table).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4974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dk2"/>
                </a:solidFill>
              </a:rPr>
              <a:t>Query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77" name="Google Shape;677;p54"/>
          <p:cNvSpPr txBox="1">
            <a:spLocks noGrp="1"/>
          </p:cNvSpPr>
          <p:nvPr>
            <p:ph type="subTitle" idx="1"/>
          </p:nvPr>
        </p:nvSpPr>
        <p:spPr>
          <a:xfrm>
            <a:off x="715726" y="2053152"/>
            <a:ext cx="25998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Create/add/insert a new Record.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Ex: Add a new restaurant on its website.</a:t>
            </a:r>
            <a:endParaRPr sz="1200" dirty="0"/>
          </a:p>
        </p:txBody>
      </p:sp>
      <p:sp>
        <p:nvSpPr>
          <p:cNvPr id="678" name="Google Shape;678;p54"/>
          <p:cNvSpPr txBox="1">
            <a:spLocks noGrp="1"/>
          </p:cNvSpPr>
          <p:nvPr>
            <p:ph type="subTitle" idx="2"/>
          </p:nvPr>
        </p:nvSpPr>
        <p:spPr>
          <a:xfrm>
            <a:off x="714325" y="1696525"/>
            <a:ext cx="25998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</a:t>
            </a:r>
            <a:endParaRPr dirty="0"/>
          </a:p>
        </p:txBody>
      </p:sp>
      <p:sp>
        <p:nvSpPr>
          <p:cNvPr id="679" name="Google Shape;679;p54"/>
          <p:cNvSpPr txBox="1">
            <a:spLocks noGrp="1"/>
          </p:cNvSpPr>
          <p:nvPr>
            <p:ph type="subTitle" idx="3"/>
          </p:nvPr>
        </p:nvSpPr>
        <p:spPr>
          <a:xfrm>
            <a:off x="5860632" y="2053160"/>
            <a:ext cx="2570100" cy="8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Retrieve Data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Ex: Users can see all the restaurants listed in the website</a:t>
            </a:r>
            <a:r>
              <a:rPr lang="en" dirty="0"/>
              <a:t>.</a:t>
            </a:r>
            <a:endParaRPr dirty="0"/>
          </a:p>
        </p:txBody>
      </p:sp>
      <p:sp>
        <p:nvSpPr>
          <p:cNvPr id="680" name="Google Shape;680;p54"/>
          <p:cNvSpPr txBox="1">
            <a:spLocks noGrp="1"/>
          </p:cNvSpPr>
          <p:nvPr>
            <p:ph type="subTitle" idx="4"/>
          </p:nvPr>
        </p:nvSpPr>
        <p:spPr>
          <a:xfrm>
            <a:off x="5860632" y="1696522"/>
            <a:ext cx="25701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</a:t>
            </a:r>
            <a:endParaRPr dirty="0"/>
          </a:p>
        </p:txBody>
      </p:sp>
      <p:sp>
        <p:nvSpPr>
          <p:cNvPr id="681" name="Google Shape;681;p54"/>
          <p:cNvSpPr txBox="1">
            <a:spLocks noGrp="1"/>
          </p:cNvSpPr>
          <p:nvPr>
            <p:ph type="subTitle" idx="5"/>
          </p:nvPr>
        </p:nvSpPr>
        <p:spPr>
          <a:xfrm>
            <a:off x="714365" y="3872168"/>
            <a:ext cx="25956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Changing existing Record.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Ex: User updates his/her location.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</p:txBody>
      </p:sp>
      <p:sp>
        <p:nvSpPr>
          <p:cNvPr id="682" name="Google Shape;682;p54"/>
          <p:cNvSpPr txBox="1">
            <a:spLocks noGrp="1"/>
          </p:cNvSpPr>
          <p:nvPr>
            <p:ph type="subTitle" idx="6"/>
          </p:nvPr>
        </p:nvSpPr>
        <p:spPr>
          <a:xfrm>
            <a:off x="713218" y="3511296"/>
            <a:ext cx="25956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QUERY</a:t>
            </a:r>
            <a:endParaRPr dirty="0"/>
          </a:p>
        </p:txBody>
      </p:sp>
      <p:sp>
        <p:nvSpPr>
          <p:cNvPr id="683" name="Google Shape;683;p54"/>
          <p:cNvSpPr txBox="1">
            <a:spLocks noGrp="1"/>
          </p:cNvSpPr>
          <p:nvPr>
            <p:ph type="subTitle" idx="7"/>
          </p:nvPr>
        </p:nvSpPr>
        <p:spPr>
          <a:xfrm>
            <a:off x="5860632" y="3873000"/>
            <a:ext cx="2570100" cy="85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Deleting an existing Record</a:t>
            </a:r>
          </a:p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Ex: The website deletes an old restaurant</a:t>
            </a:r>
            <a:r>
              <a:rPr lang="en" sz="1400" dirty="0"/>
              <a:t>.</a:t>
            </a:r>
            <a:endParaRPr sz="1400" dirty="0"/>
          </a:p>
        </p:txBody>
      </p:sp>
      <p:sp>
        <p:nvSpPr>
          <p:cNvPr id="684" name="Google Shape;684;p54"/>
          <p:cNvSpPr txBox="1">
            <a:spLocks noGrp="1"/>
          </p:cNvSpPr>
          <p:nvPr>
            <p:ph type="subTitle" idx="8"/>
          </p:nvPr>
        </p:nvSpPr>
        <p:spPr>
          <a:xfrm>
            <a:off x="5860632" y="3512128"/>
            <a:ext cx="25701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DELETE</a:t>
            </a:r>
            <a:endParaRPr dirty="0"/>
          </a:p>
        </p:txBody>
      </p:sp>
      <p:sp>
        <p:nvSpPr>
          <p:cNvPr id="685" name="Google Shape;685;p54"/>
          <p:cNvSpPr/>
          <p:nvPr/>
        </p:nvSpPr>
        <p:spPr>
          <a:xfrm>
            <a:off x="4613625" y="1972275"/>
            <a:ext cx="851100" cy="851100"/>
          </a:xfrm>
          <a:prstGeom prst="round1Rect">
            <a:avLst>
              <a:gd name="adj" fmla="val 38027"/>
            </a:avLst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686" name="Google Shape;686;p54"/>
          <p:cNvSpPr/>
          <p:nvPr/>
        </p:nvSpPr>
        <p:spPr>
          <a:xfrm rot="10800000">
            <a:off x="3679275" y="2887125"/>
            <a:ext cx="851100" cy="851100"/>
          </a:xfrm>
          <a:prstGeom prst="round1Rect">
            <a:avLst>
              <a:gd name="adj" fmla="val 38027"/>
            </a:avLst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687" name="Google Shape;687;p54"/>
          <p:cNvSpPr/>
          <p:nvPr/>
        </p:nvSpPr>
        <p:spPr>
          <a:xfrm flipH="1">
            <a:off x="3679275" y="1972275"/>
            <a:ext cx="851100" cy="851100"/>
          </a:xfrm>
          <a:prstGeom prst="round1Rect">
            <a:avLst>
              <a:gd name="adj" fmla="val 38027"/>
            </a:avLst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688" name="Google Shape;688;p54"/>
          <p:cNvSpPr/>
          <p:nvPr/>
        </p:nvSpPr>
        <p:spPr>
          <a:xfrm rot="10800000" flipH="1">
            <a:off x="4613625" y="2887125"/>
            <a:ext cx="851100" cy="851100"/>
          </a:xfrm>
          <a:prstGeom prst="round1Rect">
            <a:avLst>
              <a:gd name="adj" fmla="val 38027"/>
            </a:avLst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cxnSp>
        <p:nvCxnSpPr>
          <p:cNvPr id="705" name="Google Shape;705;p54"/>
          <p:cNvCxnSpPr>
            <a:stCxn id="678" idx="3"/>
            <a:endCxn id="687" idx="3"/>
          </p:cNvCxnSpPr>
          <p:nvPr/>
        </p:nvCxnSpPr>
        <p:spPr>
          <a:xfrm>
            <a:off x="3314125" y="1852675"/>
            <a:ext cx="365100" cy="5451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6" name="Google Shape;706;p54"/>
          <p:cNvCxnSpPr>
            <a:stCxn id="681" idx="3"/>
            <a:endCxn id="686" idx="3"/>
          </p:cNvCxnSpPr>
          <p:nvPr/>
        </p:nvCxnSpPr>
        <p:spPr>
          <a:xfrm rot="10800000" flipH="1">
            <a:off x="3309965" y="3312818"/>
            <a:ext cx="369300" cy="9480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7" name="Google Shape;707;p54"/>
          <p:cNvCxnSpPr>
            <a:stCxn id="680" idx="1"/>
            <a:endCxn id="685" idx="3"/>
          </p:cNvCxnSpPr>
          <p:nvPr/>
        </p:nvCxnSpPr>
        <p:spPr>
          <a:xfrm flipH="1">
            <a:off x="5464632" y="1852672"/>
            <a:ext cx="396000" cy="545100"/>
          </a:xfrm>
          <a:prstGeom prst="curvedConnector3">
            <a:avLst>
              <a:gd name="adj1" fmla="val 4998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8" name="Google Shape;708;p54"/>
          <p:cNvCxnSpPr>
            <a:stCxn id="683" idx="1"/>
            <a:endCxn id="688" idx="3"/>
          </p:cNvCxnSpPr>
          <p:nvPr/>
        </p:nvCxnSpPr>
        <p:spPr>
          <a:xfrm rot="10800000">
            <a:off x="5464632" y="3312750"/>
            <a:ext cx="396000" cy="989400"/>
          </a:xfrm>
          <a:prstGeom prst="curvedConnector3">
            <a:avLst>
              <a:gd name="adj1" fmla="val 49988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194" name="Picture 2" descr="Pencil icon">
            <a:extLst>
              <a:ext uri="{FF2B5EF4-FFF2-40B4-BE49-F238E27FC236}">
                <a16:creationId xmlns:a16="http://schemas.microsoft.com/office/drawing/2014/main" id="{5ACE32BA-6173-3468-B9A7-45D84E7F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771" y="2242167"/>
            <a:ext cx="408722" cy="4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ook icon">
            <a:extLst>
              <a:ext uri="{FF2B5EF4-FFF2-40B4-BE49-F238E27FC236}">
                <a16:creationId xmlns:a16="http://schemas.microsoft.com/office/drawing/2014/main" id="{FA82518F-7A86-08FF-5C10-506827D1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86" y="2212241"/>
            <a:ext cx="438648" cy="4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elp icon">
            <a:extLst>
              <a:ext uri="{FF2B5EF4-FFF2-40B4-BE49-F238E27FC236}">
                <a16:creationId xmlns:a16="http://schemas.microsoft.com/office/drawing/2014/main" id="{C4E88615-09FC-1AFD-CE77-712B83DD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227" y="2993255"/>
            <a:ext cx="567975" cy="5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Delete icon">
            <a:extLst>
              <a:ext uri="{FF2B5EF4-FFF2-40B4-BE49-F238E27FC236}">
                <a16:creationId xmlns:a16="http://schemas.microsoft.com/office/drawing/2014/main" id="{5891BF92-2899-B663-51ED-649B4C42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27" y="2993255"/>
            <a:ext cx="465627" cy="46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0" build="p"/>
      <p:bldP spid="678" grpId="0" build="p"/>
      <p:bldP spid="679" grpId="0" build="p"/>
      <p:bldP spid="680" grpId="0" build="p"/>
      <p:bldP spid="681" grpId="0" build="p"/>
      <p:bldP spid="682" grpId="0" build="p"/>
      <p:bldP spid="683" grpId="0" build="p"/>
      <p:bldP spid="684" grpId="0" build="p"/>
      <p:bldP spid="685" grpId="0" animBg="1"/>
      <p:bldP spid="686" grpId="0" animBg="1"/>
      <p:bldP spid="687" grpId="0" animBg="1"/>
      <p:bldP spid="68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Relational Data Model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1677F36-B508-B5AF-A0A3-FAFCD6058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3837456"/>
              </p:ext>
            </p:extLst>
          </p:nvPr>
        </p:nvGraphicFramePr>
        <p:xfrm>
          <a:off x="1107622" y="2119993"/>
          <a:ext cx="219075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26B0EB6-9B93-64FF-BE28-110AA19760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183737"/>
              </p:ext>
            </p:extLst>
          </p:nvPr>
        </p:nvGraphicFramePr>
        <p:xfrm>
          <a:off x="3476600" y="2119993"/>
          <a:ext cx="219075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FCE8454-CC7F-4009-A6A1-EB97E1C56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7564274"/>
              </p:ext>
            </p:extLst>
          </p:nvPr>
        </p:nvGraphicFramePr>
        <p:xfrm>
          <a:off x="5957207" y="2119993"/>
          <a:ext cx="219075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248A07-AE03-1A1F-00E1-D2AE9FB3EBA2}"/>
              </a:ext>
            </a:extLst>
          </p:cNvPr>
          <p:cNvSpPr txBox="1"/>
          <p:nvPr/>
        </p:nvSpPr>
        <p:spPr>
          <a:xfrm>
            <a:off x="3750128" y="1737761"/>
            <a:ext cx="146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One-to-Many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7CBBD-4978-10E0-8C51-C6277FBD5552}"/>
              </a:ext>
            </a:extLst>
          </p:cNvPr>
          <p:cNvSpPr txBox="1"/>
          <p:nvPr/>
        </p:nvSpPr>
        <p:spPr>
          <a:xfrm>
            <a:off x="1472293" y="1737761"/>
            <a:ext cx="146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One-to-One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62035-E8BA-D67E-FB80-15C17AB9260D}"/>
              </a:ext>
            </a:extLst>
          </p:cNvPr>
          <p:cNvSpPr txBox="1"/>
          <p:nvPr/>
        </p:nvSpPr>
        <p:spPr>
          <a:xfrm>
            <a:off x="6210300" y="1737761"/>
            <a:ext cx="1461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Many-to-Many</a:t>
            </a:r>
          </a:p>
        </p:txBody>
      </p:sp>
    </p:spTree>
    <p:extLst>
      <p:ext uri="{BB962C8B-B14F-4D97-AF65-F5344CB8AC3E}">
        <p14:creationId xmlns:p14="http://schemas.microsoft.com/office/powerpoint/2010/main" val="133796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8" grpId="0">
        <p:bldAsOne/>
      </p:bldGraphic>
      <p:bldGraphic spid="9" grpId="0">
        <p:bldAsOne/>
      </p:bldGraphic>
      <p:bldP spid="11" grpId="0"/>
      <p:bldP spid="12" grpId="0"/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E980B13-3C05-7BCD-1E81-1DA4BADCE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63B62A48-C3FB-A860-65C4-C3195637592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E-R-Diagram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7658FC82-E6B1-5D62-A51F-2412AB907587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86391D-149F-65F2-C972-E139EAEA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25" y="1205459"/>
            <a:ext cx="4824297" cy="39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2046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12B5850B-8FFC-23DA-BBB5-978AEC55A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6DE515E3-8CFF-0BA9-8FE3-7508F8E18D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E-R-Diagram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3AB901A3-6F79-8F99-095B-96708A129D75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6DD47-42EF-9CDE-D249-A9EBE063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18" y="1174707"/>
            <a:ext cx="7034205" cy="33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223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FDBF2303-166F-B43A-4434-BDFABC0A4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F2171ECB-375A-FBB9-2CDA-D4F1070AF97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E-R-Diagram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0068C026-C953-C0C4-BDEC-0D1FBB28608B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26CEB-5A11-8533-16A9-63F1F43D93AB}"/>
              </a:ext>
            </a:extLst>
          </p:cNvPr>
          <p:cNvSpPr txBox="1"/>
          <p:nvPr/>
        </p:nvSpPr>
        <p:spPr>
          <a:xfrm>
            <a:off x="1315214" y="1203813"/>
            <a:ext cx="790312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1. Zero or Many</a:t>
            </a:r>
          </a:p>
          <a:p>
            <a:r>
              <a:rPr lang="en-IN" dirty="0"/>
              <a:t>(Symbol: Crow’s foot + open circle)</a:t>
            </a:r>
          </a:p>
          <a:p>
            <a:r>
              <a:rPr lang="en-IN" dirty="0"/>
              <a:t>Meaning: An entity can be related to zero or many instances of another entity.</a:t>
            </a:r>
          </a:p>
          <a:p>
            <a:r>
              <a:rPr lang="en-IN" dirty="0"/>
              <a:t>Example:</a:t>
            </a:r>
          </a:p>
          <a:p>
            <a:r>
              <a:rPr lang="en-IN" dirty="0">
                <a:solidFill>
                  <a:srgbClr val="C00000"/>
                </a:solidFill>
              </a:rPr>
              <a:t>Employee — Works on → Project</a:t>
            </a:r>
          </a:p>
          <a:p>
            <a:endParaRPr lang="en-IN" dirty="0"/>
          </a:p>
          <a:p>
            <a:r>
              <a:rPr lang="en-IN" dirty="0"/>
              <a:t>An employee may not be assigned to any project (zero) or may work on multiple projects (many).</a:t>
            </a:r>
          </a:p>
          <a:p>
            <a:endParaRPr lang="en-IN" dirty="0"/>
          </a:p>
          <a:p>
            <a:r>
              <a:rPr lang="en-IN" dirty="0">
                <a:solidFill>
                  <a:srgbClr val="C00000"/>
                </a:solidFill>
              </a:rPr>
              <a:t>2. One or Many</a:t>
            </a:r>
          </a:p>
          <a:p>
            <a:r>
              <a:rPr lang="en-IN" dirty="0"/>
              <a:t>(Symbol: Crow’s foot + straight line)</a:t>
            </a:r>
          </a:p>
          <a:p>
            <a:r>
              <a:rPr lang="en-IN" dirty="0"/>
              <a:t>Meaning: An entity must be related to at least one instance of another entity, but possibly many.</a:t>
            </a:r>
          </a:p>
          <a:p>
            <a:r>
              <a:rPr lang="en-IN" dirty="0"/>
              <a:t>Example:</a:t>
            </a:r>
          </a:p>
          <a:p>
            <a:r>
              <a:rPr lang="en-IN" dirty="0">
                <a:solidFill>
                  <a:srgbClr val="C00000"/>
                </a:solidFill>
              </a:rPr>
              <a:t>Department — Has → Employee</a:t>
            </a:r>
          </a:p>
          <a:p>
            <a:endParaRPr lang="en-IN" dirty="0"/>
          </a:p>
          <a:p>
            <a:r>
              <a:rPr lang="en-IN" dirty="0"/>
              <a:t>A department must have at least one employee (one) but can have many employees (many).</a:t>
            </a:r>
          </a:p>
        </p:txBody>
      </p:sp>
    </p:spTree>
    <p:extLst>
      <p:ext uri="{BB962C8B-B14F-4D97-AF65-F5344CB8AC3E}">
        <p14:creationId xmlns:p14="http://schemas.microsoft.com/office/powerpoint/2010/main" val="13880333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2A929D8-2535-E91C-5C4E-494604519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0D41793-034B-343E-CC13-121C889B84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E-R-Diagram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55FE81A3-BF53-03B4-594F-504332D9B3BE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A8D7A-5022-8E85-6A77-BA81730BAC26}"/>
              </a:ext>
            </a:extLst>
          </p:cNvPr>
          <p:cNvSpPr txBox="1"/>
          <p:nvPr/>
        </p:nvSpPr>
        <p:spPr>
          <a:xfrm>
            <a:off x="1399100" y="1225820"/>
            <a:ext cx="757391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3. One and Only One</a:t>
            </a:r>
          </a:p>
          <a:p>
            <a:r>
              <a:rPr lang="en-IN" dirty="0"/>
              <a:t>(Symbol: Two vertical bars)</a:t>
            </a:r>
          </a:p>
          <a:p>
            <a:r>
              <a:rPr lang="en-IN" dirty="0"/>
              <a:t>Meaning: An entity must be related to exactly one instance of another entity.</a:t>
            </a:r>
          </a:p>
          <a:p>
            <a:r>
              <a:rPr lang="en-IN" dirty="0"/>
              <a:t>Example:</a:t>
            </a:r>
          </a:p>
          <a:p>
            <a:r>
              <a:rPr lang="en-IN" dirty="0"/>
              <a:t>Employee — Belongs to → Department</a:t>
            </a:r>
          </a:p>
          <a:p>
            <a:endParaRPr lang="en-IN" dirty="0"/>
          </a:p>
          <a:p>
            <a:r>
              <a:rPr lang="en-IN" dirty="0"/>
              <a:t>Each employee must belong to exactly one department.</a:t>
            </a:r>
          </a:p>
          <a:p>
            <a:endParaRPr lang="en-IN" dirty="0"/>
          </a:p>
          <a:p>
            <a:r>
              <a:rPr lang="en-IN" b="1" dirty="0"/>
              <a:t>4. Zero or One</a:t>
            </a:r>
          </a:p>
          <a:p>
            <a:r>
              <a:rPr lang="en-IN" dirty="0"/>
              <a:t>(Symbol: Single vertical bar + open circle)</a:t>
            </a:r>
          </a:p>
          <a:p>
            <a:r>
              <a:rPr lang="en-IN" dirty="0"/>
              <a:t>Meaning: An entity can be related to zero or one instance of another entity.</a:t>
            </a:r>
          </a:p>
          <a:p>
            <a:r>
              <a:rPr lang="en-IN" dirty="0"/>
              <a:t>Example:</a:t>
            </a:r>
          </a:p>
          <a:p>
            <a:r>
              <a:rPr lang="en-IN" dirty="0">
                <a:solidFill>
                  <a:srgbClr val="C00000"/>
                </a:solidFill>
              </a:rPr>
              <a:t>Employee — Has → </a:t>
            </a:r>
            <a:r>
              <a:rPr lang="en-IN" dirty="0" err="1">
                <a:solidFill>
                  <a:srgbClr val="C00000"/>
                </a:solidFill>
              </a:rPr>
              <a:t>ParkingSpace</a:t>
            </a:r>
            <a:endParaRPr lang="en-IN" dirty="0">
              <a:solidFill>
                <a:srgbClr val="C00000"/>
              </a:solidFill>
            </a:endParaRPr>
          </a:p>
          <a:p>
            <a:endParaRPr lang="en-IN" dirty="0"/>
          </a:p>
          <a:p>
            <a:r>
              <a:rPr lang="en-IN" dirty="0"/>
              <a:t>An employee may not have a parking space (zero) or may have exactly one assigned parking space (one).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1341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3E35886-DAA8-7AC8-A4BB-6DE1A753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ACDAF328-2319-14F2-5EE5-8EABD78A10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E-R-Diagram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84864CF7-7A6B-2EBC-4630-967DAF3330C3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74D4B-A9A4-D8EB-A527-BDBB3612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801" y="1193422"/>
            <a:ext cx="3853604" cy="35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803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FFFE325D-4C8E-8617-863F-F8132DC0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6D88E40-7C6A-B176-2131-43911E85045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Degree of Relationship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224D7C16-D272-EE8B-AD27-137F85A7F0A1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2EA4F-655C-8483-DD33-C3FF4E7B8BE1}"/>
              </a:ext>
            </a:extLst>
          </p:cNvPr>
          <p:cNvSpPr txBox="1"/>
          <p:nvPr/>
        </p:nvSpPr>
        <p:spPr>
          <a:xfrm>
            <a:off x="1399100" y="1202110"/>
            <a:ext cx="743228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 SQL Server, the "degree of relationship" refers to the number of entity types (tables) that participate in a specific relationship. This concept is particularly relevant in the context of Entity-Relationship (ER) diagrams and database design, where relationships represent associations between entities.</a:t>
            </a:r>
          </a:p>
          <a:p>
            <a:endParaRPr lang="en-IN" dirty="0"/>
          </a:p>
          <a:p>
            <a:r>
              <a:rPr lang="en-IN" dirty="0"/>
              <a:t>The common degrees of relationships are:</a:t>
            </a:r>
          </a:p>
          <a:p>
            <a:r>
              <a:rPr lang="en-IN" b="1" dirty="0">
                <a:solidFill>
                  <a:srgbClr val="C00000"/>
                </a:solidFill>
              </a:rPr>
              <a:t>Unary (Degree 1):</a:t>
            </a:r>
          </a:p>
          <a:p>
            <a:r>
              <a:rPr lang="en-IN" dirty="0"/>
              <a:t>A relationship where only one entity type participates. This often occurs in self-referencing relationships, such as an "Employee" table where an employee can be a "Manager" of other employees within the same table.</a:t>
            </a:r>
          </a:p>
          <a:p>
            <a:endParaRPr lang="en-IN" dirty="0"/>
          </a:p>
          <a:p>
            <a:r>
              <a:rPr lang="en-IN" b="1" dirty="0">
                <a:solidFill>
                  <a:srgbClr val="C00000"/>
                </a:solidFill>
              </a:rPr>
              <a:t>Binary (Degree 2):</a:t>
            </a:r>
          </a:p>
          <a:p>
            <a:r>
              <a:rPr lang="en-IN" dirty="0"/>
              <a:t>A relationship involving two distinct entity types. This is the most common type of relationship in relational databases. Examples include a "Customer" and "Order" relationship, or an "Employee" and "Department" relationship.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3955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0184AFC-889A-B4D2-4591-F52B3D062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A88192D-2660-5BAD-B9AC-F2F0EC6235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Degree of Relationship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9B72AD6F-5064-295C-A95E-0E8EB5F6EBC5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05BA7-DDB8-1A16-6184-FF62DD6F3218}"/>
              </a:ext>
            </a:extLst>
          </p:cNvPr>
          <p:cNvSpPr txBox="1"/>
          <p:nvPr/>
        </p:nvSpPr>
        <p:spPr>
          <a:xfrm>
            <a:off x="1399100" y="1202110"/>
            <a:ext cx="743228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Ternary (Degree 3):</a:t>
            </a:r>
          </a:p>
          <a:p>
            <a:r>
              <a:rPr lang="en-IN" dirty="0"/>
              <a:t>A relationship involving three distinct entity types. These are less common but are used when an association naturally involves three entities. For example, a relationship between "Employee," "Project," and "Client" could be ternary if it represents which employee works on which project for which client.</a:t>
            </a:r>
          </a:p>
          <a:p>
            <a:endParaRPr lang="en-IN" dirty="0"/>
          </a:p>
          <a:p>
            <a:r>
              <a:rPr lang="en-IN" b="1" dirty="0">
                <a:solidFill>
                  <a:srgbClr val="C00000"/>
                </a:solidFill>
              </a:rPr>
              <a:t>N-</a:t>
            </a:r>
            <a:r>
              <a:rPr lang="en-IN" b="1" dirty="0" err="1">
                <a:solidFill>
                  <a:srgbClr val="C00000"/>
                </a:solidFill>
              </a:rPr>
              <a:t>ary</a:t>
            </a:r>
            <a:r>
              <a:rPr lang="en-IN" b="1" dirty="0">
                <a:solidFill>
                  <a:srgbClr val="C00000"/>
                </a:solidFill>
              </a:rPr>
              <a:t> (Degree N):</a:t>
            </a:r>
          </a:p>
          <a:p>
            <a:r>
              <a:rPr lang="en-IN" dirty="0"/>
              <a:t>A general term for relationships involving four or more entity types. These are rare and often indicate a need to re-evaluate the database design, as they can become complex to manage and understand.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3174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153C650-7B21-77FA-A557-52138D0D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26E3F36F-48EF-69A1-7FA3-6FD4519F8E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Entity &amp; Entity Set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2CF678F2-AB9B-6BFE-8257-50F7AE4D943B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3E6E7-E73C-99D8-B7EA-4507925D140E}"/>
              </a:ext>
            </a:extLst>
          </p:cNvPr>
          <p:cNvSpPr txBox="1"/>
          <p:nvPr/>
        </p:nvSpPr>
        <p:spPr>
          <a:xfrm>
            <a:off x="2277284" y="2042169"/>
            <a:ext cx="4589382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Entity and Entity Set</a:t>
            </a:r>
          </a:p>
          <a:p>
            <a:r>
              <a:rPr lang="en-US" b="1" dirty="0">
                <a:solidFill>
                  <a:srgbClr val="C00000"/>
                </a:solidFill>
              </a:rPr>
              <a:t>Entity: </a:t>
            </a:r>
            <a:r>
              <a:rPr lang="en-US" dirty="0"/>
              <a:t>A real-world object or concept that is distinguishable from other objects.</a:t>
            </a:r>
          </a:p>
          <a:p>
            <a:r>
              <a:rPr lang="en-US" dirty="0"/>
              <a:t>Example: A Student with specific details like roll number, name, and email.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Entity Set: </a:t>
            </a:r>
            <a:r>
              <a:rPr lang="en-US" dirty="0"/>
              <a:t>A collection of similar entities.</a:t>
            </a:r>
          </a:p>
          <a:p>
            <a:r>
              <a:rPr lang="en-US" dirty="0"/>
              <a:t>Example: The set of all students in a college.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620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59ED116E-73B6-D7ED-6C10-4FA71209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7BAEF8F-7C0E-0B28-5F8A-2B37BF57C3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800" b="0" dirty="0"/>
              <a:t>Attributes and Types of Attributes</a:t>
            </a:r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9A6DF640-E462-08C9-DF55-302823F9929B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C5D05-300A-C667-D49A-D54465392D41}"/>
              </a:ext>
            </a:extLst>
          </p:cNvPr>
          <p:cNvSpPr txBox="1"/>
          <p:nvPr/>
        </p:nvSpPr>
        <p:spPr>
          <a:xfrm>
            <a:off x="1295977" y="1237316"/>
            <a:ext cx="69856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Attributes describe properties of an entity.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00B0F0"/>
                </a:solidFill>
              </a:rPr>
              <a:t>Types of Attributes:</a:t>
            </a:r>
          </a:p>
          <a:p>
            <a:r>
              <a:rPr lang="en-US" sz="1200" b="1" dirty="0">
                <a:solidFill>
                  <a:srgbClr val="C00000"/>
                </a:solidFill>
              </a:rPr>
              <a:t>Simple Attribute: </a:t>
            </a:r>
            <a:r>
              <a:rPr lang="en-US" sz="1200" dirty="0"/>
              <a:t>Cannot be divided further.</a:t>
            </a:r>
          </a:p>
          <a:p>
            <a:r>
              <a:rPr lang="en-US" sz="1200" dirty="0"/>
              <a:t>Example: Age.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C00000"/>
                </a:solidFill>
              </a:rPr>
              <a:t>Composite Attribute</a:t>
            </a:r>
            <a:r>
              <a:rPr lang="en-US" sz="1200" dirty="0"/>
              <a:t>: Can be divided into sub-parts.</a:t>
            </a:r>
          </a:p>
          <a:p>
            <a:r>
              <a:rPr lang="en-US" sz="1200" dirty="0"/>
              <a:t>Example: Full Name → First Name + Last Name.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C00000"/>
                </a:solidFill>
              </a:rPr>
              <a:t>Derived Attribute</a:t>
            </a:r>
            <a:r>
              <a:rPr lang="en-US" sz="1200" dirty="0"/>
              <a:t>: Value can be derived from other attributes.</a:t>
            </a:r>
          </a:p>
          <a:p>
            <a:r>
              <a:rPr lang="en-US" sz="1200" dirty="0"/>
              <a:t>Example: Age (from Date of Birth).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C00000"/>
                </a:solidFill>
              </a:rPr>
              <a:t>Multi-valued Attribute</a:t>
            </a:r>
            <a:r>
              <a:rPr lang="en-US" sz="1200" dirty="0"/>
              <a:t>: Can hold multiple values.</a:t>
            </a:r>
          </a:p>
          <a:p>
            <a:r>
              <a:rPr lang="en-US" sz="1200" dirty="0"/>
              <a:t>Example: Phone Numbers.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C00000"/>
                </a:solidFill>
              </a:rPr>
              <a:t>Key Attribute: </a:t>
            </a:r>
            <a:r>
              <a:rPr lang="en-US" sz="1200" dirty="0"/>
              <a:t>Uniquely identifies each entity.</a:t>
            </a:r>
          </a:p>
          <a:p>
            <a:r>
              <a:rPr lang="en-US" sz="1200" dirty="0"/>
              <a:t>Example: Roll Number.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C00000"/>
                </a:solidFill>
              </a:rPr>
              <a:t>Null Attribute</a:t>
            </a:r>
            <a:r>
              <a:rPr lang="en-US" sz="1200" dirty="0"/>
              <a:t>: Can have no value for some entities.</a:t>
            </a:r>
          </a:p>
          <a:p>
            <a:r>
              <a:rPr lang="en-US" sz="1200" dirty="0"/>
              <a:t>Example: Middle Name.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178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5D2C7-2098-60A2-BE60-745A219B6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Structured vs Unstructured 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D9B987-2E9C-468D-1F70-580704543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10821"/>
              </p:ext>
            </p:extLst>
          </p:nvPr>
        </p:nvGraphicFramePr>
        <p:xfrm>
          <a:off x="1499507" y="1445985"/>
          <a:ext cx="6485164" cy="3091952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242582">
                  <a:extLst>
                    <a:ext uri="{9D8B030D-6E8A-4147-A177-3AD203B41FA5}">
                      <a16:colId xmlns:a16="http://schemas.microsoft.com/office/drawing/2014/main" val="1978860647"/>
                    </a:ext>
                  </a:extLst>
                </a:gridCol>
                <a:gridCol w="3242582">
                  <a:extLst>
                    <a:ext uri="{9D8B030D-6E8A-4147-A177-3AD203B41FA5}">
                      <a16:colId xmlns:a16="http://schemas.microsoft.com/office/drawing/2014/main" val="562121480"/>
                    </a:ext>
                  </a:extLst>
                </a:gridCol>
              </a:tblGrid>
              <a:tr h="4605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Structured data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Unstructured data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16370893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r>
                        <a:rPr lang="en-IN" dirty="0"/>
                        <a:t>Organised data in tables, columns, and relationships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Cannot be Organised data in tables, columns, and relationships</a:t>
                      </a:r>
                    </a:p>
                    <a:p>
                      <a:endParaRPr lang="en-IN" dirty="0"/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08760080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r>
                        <a:rPr lang="en-IN" dirty="0"/>
                        <a:t>Use Case: Customer Details, Employee Details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Case: Image, audio file, emails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20165018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r>
                        <a:rPr lang="en-IN" dirty="0"/>
                        <a:t>About 20% enterprise data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More than 80% enterprise data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59710276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r>
                        <a:rPr lang="en-IN" dirty="0"/>
                        <a:t>Less storage required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Requires more storage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10426762"/>
                  </a:ext>
                </a:extLst>
              </a:tr>
              <a:tr h="460568">
                <a:tc>
                  <a:txBody>
                    <a:bodyPr/>
                    <a:lstStyle/>
                    <a:p>
                      <a:r>
                        <a:rPr lang="en-IN" dirty="0"/>
                        <a:t>Easier to process information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Difficult to manage and process</a:t>
                      </a:r>
                    </a:p>
                  </a:txBody>
                  <a:tcPr>
                    <a:cell3D prstMaterial="dkEdge">
                      <a:bevel w="50800" prst="hardEdg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62980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09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4AB6308-1844-9988-DC13-E27769F44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801AEA8A-DA3A-80A9-56B4-966A1601574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800" b="0" dirty="0"/>
              <a:t>Relationship Sets</a:t>
            </a:r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E9E6EE3B-D683-C6E9-E33E-EE72CB223FAE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7B543-C188-9325-EB4C-8655D5FFF6F2}"/>
              </a:ext>
            </a:extLst>
          </p:cNvPr>
          <p:cNvSpPr txBox="1"/>
          <p:nvPr/>
        </p:nvSpPr>
        <p:spPr>
          <a:xfrm>
            <a:off x="1339627" y="1138472"/>
            <a:ext cx="7717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5D60-9A69-5D22-EE10-1EE4A715F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482" y="1211514"/>
            <a:ext cx="5526985" cy="3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562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00228A05-4F2C-361C-207D-E963128A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83968267-1B06-B5BA-AC64-8EF1D19B273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800" b="0" dirty="0"/>
              <a:t>Relationship Sets</a:t>
            </a:r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212B529C-F526-DAD8-9EBD-A7A37C94CB2E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BD1862-AF44-7C8A-102E-2632C769C2FB}"/>
              </a:ext>
            </a:extLst>
          </p:cNvPr>
          <p:cNvSpPr txBox="1"/>
          <p:nvPr/>
        </p:nvSpPr>
        <p:spPr>
          <a:xfrm>
            <a:off x="1339627" y="1138472"/>
            <a:ext cx="77175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 Relationship Set is a collection of relationships of the same type.</a:t>
            </a:r>
          </a:p>
          <a:p>
            <a:r>
              <a:rPr lang="en-US" sz="1200" dirty="0"/>
              <a:t>Example: The set of all Enrolled In relationships between students and courses.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0070C0"/>
                </a:solidFill>
              </a:rPr>
              <a:t>Types of Relationships: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C00000"/>
                </a:solidFill>
              </a:rPr>
              <a:t>One-to-One (1:1) </a:t>
            </a:r>
            <a:r>
              <a:rPr lang="en-US" sz="1200" dirty="0"/>
              <a:t>— One entity in set A relates to only one in set B.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C00000"/>
                </a:solidFill>
              </a:rPr>
              <a:t>One-to-Many (1:N) </a:t>
            </a:r>
            <a:r>
              <a:rPr lang="en-US" sz="1200" dirty="0"/>
              <a:t>— One entity in set A relates to many in set B.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C00000"/>
                </a:solidFill>
              </a:rPr>
              <a:t>Many-to-Many (M:N) </a:t>
            </a:r>
            <a:r>
              <a:rPr lang="en-US" sz="1200" dirty="0"/>
              <a:t>— Many entities in set A relate to many in set B.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0070C0"/>
                </a:solidFill>
              </a:rPr>
              <a:t>Degree of Relationship</a:t>
            </a:r>
          </a:p>
          <a:p>
            <a:r>
              <a:rPr lang="en-US" sz="1200" dirty="0"/>
              <a:t>The degree indicates the number of entity sets involved in a relationship: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C00000"/>
                </a:solidFill>
              </a:rPr>
              <a:t>Unary (1 entity set): </a:t>
            </a:r>
            <a:r>
              <a:rPr lang="en-US" sz="1200" dirty="0"/>
              <a:t>Example — Employee supervises Employee.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C00000"/>
                </a:solidFill>
              </a:rPr>
              <a:t>Binary (2 entity sets): </a:t>
            </a:r>
            <a:r>
              <a:rPr lang="en-US" sz="1200" dirty="0"/>
              <a:t>Example — Student enrolls in Course.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C00000"/>
                </a:solidFill>
              </a:rPr>
              <a:t>Ternary (3 entity sets): </a:t>
            </a:r>
            <a:r>
              <a:rPr lang="en-US" sz="1200" dirty="0"/>
              <a:t>Example — Doctor prescribes Medicine to Patient.</a:t>
            </a:r>
          </a:p>
        </p:txBody>
      </p:sp>
    </p:spTree>
    <p:extLst>
      <p:ext uri="{BB962C8B-B14F-4D97-AF65-F5344CB8AC3E}">
        <p14:creationId xmlns:p14="http://schemas.microsoft.com/office/powerpoint/2010/main" val="1785188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Constraints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8C314-2422-CE31-628B-7558AACC7053}"/>
              </a:ext>
            </a:extLst>
          </p:cNvPr>
          <p:cNvSpPr txBox="1"/>
          <p:nvPr/>
        </p:nvSpPr>
        <p:spPr>
          <a:xfrm>
            <a:off x="411147" y="1879799"/>
            <a:ext cx="89786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2"/>
                </a:solidFill>
                <a:latin typeface="Montserrat"/>
              </a:rPr>
              <a:t>The CHECK constraint enforces a condition on the values allowed in a column(s).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15DE1F-6695-3746-5DE9-42264A4F9BBD}"/>
              </a:ext>
            </a:extLst>
          </p:cNvPr>
          <p:cNvSpPr txBox="1"/>
          <p:nvPr/>
        </p:nvSpPr>
        <p:spPr>
          <a:xfrm>
            <a:off x="480877" y="1414649"/>
            <a:ext cx="36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CHECK Constraint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BFEDC5-6E36-EA0A-0408-0D9AFD05CF9F}"/>
              </a:ext>
            </a:extLst>
          </p:cNvPr>
          <p:cNvGrpSpPr/>
          <p:nvPr/>
        </p:nvGrpSpPr>
        <p:grpSpPr>
          <a:xfrm>
            <a:off x="1399100" y="2317581"/>
            <a:ext cx="8768443" cy="2479799"/>
            <a:chOff x="5180239" y="1878341"/>
            <a:chExt cx="3250486" cy="19839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CF5CD55-8536-1BDD-41C5-E3A7E8838C59}"/>
                </a:ext>
              </a:extLst>
            </p:cNvPr>
            <p:cNvGrpSpPr/>
            <p:nvPr/>
          </p:nvGrpSpPr>
          <p:grpSpPr>
            <a:xfrm>
              <a:off x="5180241" y="1878341"/>
              <a:ext cx="2669722" cy="1983921"/>
              <a:chOff x="2760863" y="1314450"/>
              <a:chExt cx="3622217" cy="3622220"/>
            </a:xfrm>
          </p:grpSpPr>
          <p:pic>
            <p:nvPicPr>
              <p:cNvPr id="9" name="Picture 4" descr="Command, Line Icon in Colocons Free">
                <a:extLst>
                  <a:ext uri="{FF2B5EF4-FFF2-40B4-BE49-F238E27FC236}">
                    <a16:creationId xmlns:a16="http://schemas.microsoft.com/office/drawing/2014/main" id="{2981E384-FBB1-EAD3-52F0-1D02387B9C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865" y="1314450"/>
                <a:ext cx="3622215" cy="362222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4DC5E56-E1EB-B584-A45C-38BA8B4AD4B7}"/>
                  </a:ext>
                </a:extLst>
              </p:cNvPr>
              <p:cNvSpPr/>
              <p:nvPr/>
            </p:nvSpPr>
            <p:spPr>
              <a:xfrm>
                <a:off x="2760863" y="1994808"/>
                <a:ext cx="3607279" cy="29418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949FFC-BE62-4A48-45EA-71263115ADB3}"/>
                </a:ext>
              </a:extLst>
            </p:cNvPr>
            <p:cNvSpPr txBox="1"/>
            <p:nvPr/>
          </p:nvSpPr>
          <p:spPr>
            <a:xfrm>
              <a:off x="5180239" y="2448605"/>
              <a:ext cx="3250486" cy="12609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CREATE TABLE Employees (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</a:t>
              </a:r>
              <a:r>
                <a:rPr lang="en-US" dirty="0" err="1">
                  <a:solidFill>
                    <a:schemeClr val="bg1"/>
                  </a:solidFill>
                </a:rPr>
                <a:t>EmployeeID</a:t>
              </a:r>
              <a:r>
                <a:rPr lang="en-US" dirty="0">
                  <a:solidFill>
                    <a:schemeClr val="bg1"/>
                  </a:solidFill>
                </a:rPr>
                <a:t> INT PRIMARY KEY,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FirstName VARCHAR(50) NOT NULL,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</a:t>
              </a:r>
              <a:r>
                <a:rPr lang="en-US" dirty="0" err="1">
                  <a:solidFill>
                    <a:schemeClr val="bg1"/>
                  </a:solidFill>
                </a:rPr>
                <a:t>LastName</a:t>
              </a:r>
              <a:r>
                <a:rPr lang="en-US" dirty="0">
                  <a:solidFill>
                    <a:schemeClr val="bg1"/>
                  </a:solidFill>
                </a:rPr>
                <a:t> VARCHAR(50) NOT NULL,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Age INT,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Department VARCHAR(50) CHECK (Department IN ('HR', 'IT', 'Finance', 'Marketing'))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442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Constraints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8C314-2422-CE31-628B-7558AACC7053}"/>
              </a:ext>
            </a:extLst>
          </p:cNvPr>
          <p:cNvSpPr txBox="1"/>
          <p:nvPr/>
        </p:nvSpPr>
        <p:spPr>
          <a:xfrm>
            <a:off x="1399100" y="2310105"/>
            <a:ext cx="29697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2"/>
                </a:solidFill>
                <a:latin typeface="Montserrat"/>
              </a:rPr>
              <a:t>Specifies a default value for a column when new row is inserted, in case the value for that column is not provided.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15DE1F-6695-3746-5DE9-42264A4F9BBD}"/>
              </a:ext>
            </a:extLst>
          </p:cNvPr>
          <p:cNvSpPr txBox="1"/>
          <p:nvPr/>
        </p:nvSpPr>
        <p:spPr>
          <a:xfrm>
            <a:off x="480877" y="1414649"/>
            <a:ext cx="365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4"/>
                </a:solidFill>
              </a:rPr>
              <a:t>DEFAULT Constraint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0E6E0-9629-F975-2944-7F480226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890" y="2198284"/>
            <a:ext cx="3551536" cy="1307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786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CREATE TABLE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82AE93-B217-2C59-CF3E-FDC59567FF8F}"/>
              </a:ext>
            </a:extLst>
          </p:cNvPr>
          <p:cNvGrpSpPr/>
          <p:nvPr/>
        </p:nvGrpSpPr>
        <p:grpSpPr>
          <a:xfrm>
            <a:off x="3475110" y="2327275"/>
            <a:ext cx="4289124" cy="2341787"/>
            <a:chOff x="5180238" y="1644473"/>
            <a:chExt cx="3250486" cy="221778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65EDAE0-3CE6-1808-DD2B-CA29236F7918}"/>
                </a:ext>
              </a:extLst>
            </p:cNvPr>
            <p:cNvGrpSpPr/>
            <p:nvPr/>
          </p:nvGrpSpPr>
          <p:grpSpPr>
            <a:xfrm>
              <a:off x="5180238" y="1644473"/>
              <a:ext cx="2984435" cy="2217789"/>
              <a:chOff x="2760861" y="887455"/>
              <a:chExt cx="4049216" cy="4049215"/>
            </a:xfrm>
          </p:grpSpPr>
          <p:pic>
            <p:nvPicPr>
              <p:cNvPr id="2052" name="Picture 4" descr="Command, Line Icon in Colocons Free">
                <a:extLst>
                  <a:ext uri="{FF2B5EF4-FFF2-40B4-BE49-F238E27FC236}">
                    <a16:creationId xmlns:a16="http://schemas.microsoft.com/office/drawing/2014/main" id="{E1D90436-4519-D7EA-6D23-D7794F9269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864" y="887455"/>
                <a:ext cx="4049213" cy="404921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0BC955-DA49-7EE0-D2D2-D295854C7087}"/>
                  </a:ext>
                </a:extLst>
              </p:cNvPr>
              <p:cNvSpPr/>
              <p:nvPr/>
            </p:nvSpPr>
            <p:spPr>
              <a:xfrm>
                <a:off x="2760861" y="1658472"/>
                <a:ext cx="4049212" cy="327819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6F8D09-37FE-D5FD-5128-C9581E5B0C8F}"/>
                </a:ext>
              </a:extLst>
            </p:cNvPr>
            <p:cNvSpPr txBox="1"/>
            <p:nvPr/>
          </p:nvSpPr>
          <p:spPr>
            <a:xfrm>
              <a:off x="5180238" y="2230657"/>
              <a:ext cx="3250486" cy="1045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CREATE TABLE </a:t>
              </a:r>
              <a:r>
                <a:rPr lang="en-US" dirty="0" err="1">
                  <a:solidFill>
                    <a:schemeClr val="bg1"/>
                  </a:solidFill>
                </a:rPr>
                <a:t>dbo.Products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    (</a:t>
              </a:r>
              <a:r>
                <a:rPr lang="en-US" dirty="0" err="1">
                  <a:solidFill>
                    <a:schemeClr val="bg1"/>
                  </a:solidFill>
                </a:rPr>
                <a:t>ProductID</a:t>
              </a:r>
              <a:r>
                <a:rPr lang="en-US" dirty="0">
                  <a:solidFill>
                    <a:schemeClr val="bg1"/>
                  </a:solidFill>
                </a:rPr>
                <a:t> int PRIMARY KEY NOT NULL,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ProductName varchar(25) NOT NULL,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Price money NULL,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</a:t>
              </a:r>
              <a:r>
                <a:rPr lang="en-US" dirty="0" err="1">
                  <a:solidFill>
                    <a:schemeClr val="bg1"/>
                  </a:solidFill>
                </a:rPr>
                <a:t>ProductDescription</a:t>
              </a:r>
              <a:r>
                <a:rPr lang="en-US" dirty="0">
                  <a:solidFill>
                    <a:schemeClr val="bg1"/>
                  </a:solidFill>
                </a:rPr>
                <a:t> varchar(max) NULL)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GO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F8C314-2422-CE31-628B-7558AACC7053}"/>
              </a:ext>
            </a:extLst>
          </p:cNvPr>
          <p:cNvSpPr txBox="1"/>
          <p:nvPr/>
        </p:nvSpPr>
        <p:spPr>
          <a:xfrm>
            <a:off x="1084368" y="1222568"/>
            <a:ext cx="75761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To create a table, you must provide a name for the table, and the names and data types of each column in the table.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It is also a good practice to indicate whether null values are allowed in each column. </a:t>
            </a:r>
            <a:endParaRPr lang="en-IN" sz="1600" dirty="0">
              <a:solidFill>
                <a:schemeClr val="dk2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3289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INSERT INTO TABLE</a:t>
            </a:r>
            <a:endParaRPr sz="2800" b="0" dirty="0"/>
          </a:p>
        </p:txBody>
      </p:sp>
      <p:sp>
        <p:nvSpPr>
          <p:cNvPr id="271" name="Google Shape;271;p37"/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82AE93-B217-2C59-CF3E-FDC59567FF8F}"/>
              </a:ext>
            </a:extLst>
          </p:cNvPr>
          <p:cNvGrpSpPr/>
          <p:nvPr/>
        </p:nvGrpSpPr>
        <p:grpSpPr>
          <a:xfrm>
            <a:off x="1523845" y="2721175"/>
            <a:ext cx="6722084" cy="1806625"/>
            <a:chOff x="5180238" y="1644473"/>
            <a:chExt cx="3250486" cy="221778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65EDAE0-3CE6-1808-DD2B-CA29236F7918}"/>
                </a:ext>
              </a:extLst>
            </p:cNvPr>
            <p:cNvGrpSpPr/>
            <p:nvPr/>
          </p:nvGrpSpPr>
          <p:grpSpPr>
            <a:xfrm>
              <a:off x="5180238" y="1644473"/>
              <a:ext cx="2984435" cy="2217789"/>
              <a:chOff x="2760861" y="887455"/>
              <a:chExt cx="4049215" cy="4049215"/>
            </a:xfrm>
          </p:grpSpPr>
          <p:pic>
            <p:nvPicPr>
              <p:cNvPr id="2052" name="Picture 4" descr="Command, Line Icon in Colocons Free">
                <a:extLst>
                  <a:ext uri="{FF2B5EF4-FFF2-40B4-BE49-F238E27FC236}">
                    <a16:creationId xmlns:a16="http://schemas.microsoft.com/office/drawing/2014/main" id="{E1D90436-4519-D7EA-6D23-D7794F9269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864" y="887455"/>
                <a:ext cx="4049212" cy="404921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0BC955-DA49-7EE0-D2D2-D295854C7087}"/>
                  </a:ext>
                </a:extLst>
              </p:cNvPr>
              <p:cNvSpPr/>
              <p:nvPr/>
            </p:nvSpPr>
            <p:spPr>
              <a:xfrm>
                <a:off x="2760861" y="1658473"/>
                <a:ext cx="4049212" cy="327819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6F8D09-37FE-D5FD-5128-C9581E5B0C8F}"/>
                </a:ext>
              </a:extLst>
            </p:cNvPr>
            <p:cNvSpPr txBox="1"/>
            <p:nvPr/>
          </p:nvSpPr>
          <p:spPr>
            <a:xfrm>
              <a:off x="5180238" y="2230657"/>
              <a:ext cx="3250486" cy="704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INSERT </a:t>
              </a:r>
              <a:r>
                <a:rPr lang="en-US" dirty="0" err="1">
                  <a:solidFill>
                    <a:schemeClr val="bg1"/>
                  </a:solidFill>
                </a:rPr>
                <a:t>dbo.Products</a:t>
              </a:r>
              <a:r>
                <a:rPr lang="en-US" dirty="0">
                  <a:solidFill>
                    <a:schemeClr val="bg1"/>
                  </a:solidFill>
                </a:rPr>
                <a:t> (</a:t>
              </a:r>
              <a:r>
                <a:rPr lang="en-US" dirty="0" err="1">
                  <a:solidFill>
                    <a:schemeClr val="bg1"/>
                  </a:solidFill>
                </a:rPr>
                <a:t>ProductID</a:t>
              </a:r>
              <a:r>
                <a:rPr lang="en-US" dirty="0">
                  <a:solidFill>
                    <a:schemeClr val="bg1"/>
                  </a:solidFill>
                </a:rPr>
                <a:t>, ProductName, Price, </a:t>
              </a:r>
              <a:r>
                <a:rPr lang="en-US" dirty="0" err="1">
                  <a:solidFill>
                    <a:schemeClr val="bg1"/>
                  </a:solidFill>
                </a:rPr>
                <a:t>ProductDescription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VALUES (1, 'Clamp', 12.48, 'Workbench clamp')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GO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F6A2E6-7785-992B-7D18-414DCF8F0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498136"/>
              </p:ext>
            </p:extLst>
          </p:nvPr>
        </p:nvGraphicFramePr>
        <p:xfrm>
          <a:off x="2383946" y="1245268"/>
          <a:ext cx="4229100" cy="13893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390863353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5812660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3487254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539895230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b="1" u="none" strike="noStrike">
                          <a:effectLst/>
                        </a:rPr>
                        <a:t>ProductID</a:t>
                      </a:r>
                      <a:endParaRPr lang="en-IN" sz="1100" b="1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b="1" u="none" strike="noStrike" dirty="0">
                          <a:effectLst/>
                        </a:rPr>
                        <a:t>ProductName</a:t>
                      </a:r>
                      <a:endParaRPr lang="en-IN" sz="1100" b="1" i="0" u="none" strike="noStrike" dirty="0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b="1" u="none" strike="noStrike">
                          <a:effectLst/>
                        </a:rPr>
                        <a:t>Price</a:t>
                      </a:r>
                      <a:endParaRPr lang="en-IN" sz="1100" b="1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b="1" u="none" strike="noStrike" dirty="0" err="1">
                          <a:effectLst/>
                        </a:rPr>
                        <a:t>ProductDescription</a:t>
                      </a:r>
                      <a:endParaRPr lang="en-IN" sz="1100" b="1" i="0" u="none" strike="noStrike" dirty="0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80100602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Clamp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12.48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Workbench clamp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4762603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50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Screwdriver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3.17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 dirty="0">
                          <a:effectLst/>
                        </a:rPr>
                        <a:t>Flat head</a:t>
                      </a:r>
                      <a:endParaRPr lang="en-IN" sz="1100" b="0" i="0" u="none" strike="noStrike" dirty="0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35573513"/>
                  </a:ext>
                </a:extLst>
              </a:tr>
              <a:tr h="54564"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75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Tire Bar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Tool for changing tires.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813255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3000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3 mm Bracket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0.52</a:t>
                      </a:r>
                      <a:endParaRPr lang="en-IN" sz="1100" b="0" i="0" u="none" strike="noStrike">
                        <a:solidFill>
                          <a:srgbClr val="16161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75818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94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C7F12F1F-A869-57D1-1163-3BC466089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1E8D38E9-A23A-E4EF-353A-E9A78CD5B3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615700"/>
            <a:ext cx="7717500" cy="43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/>
              <a:t>Data Control Language</a:t>
            </a:r>
            <a:endParaRPr sz="2800" b="0" dirty="0"/>
          </a:p>
        </p:txBody>
      </p:sp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C4D2587F-3DC9-CE24-0599-B635FDCA9FDC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B5CE4B-B16A-5767-9944-2AF44B4ADB72}"/>
              </a:ext>
            </a:extLst>
          </p:cNvPr>
          <p:cNvGrpSpPr/>
          <p:nvPr/>
        </p:nvGrpSpPr>
        <p:grpSpPr>
          <a:xfrm>
            <a:off x="2111143" y="2068512"/>
            <a:ext cx="6722084" cy="1806625"/>
            <a:chOff x="5180238" y="1644473"/>
            <a:chExt cx="3250486" cy="221778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F68394-2030-2301-01A6-0AAB264C06D1}"/>
                </a:ext>
              </a:extLst>
            </p:cNvPr>
            <p:cNvGrpSpPr/>
            <p:nvPr/>
          </p:nvGrpSpPr>
          <p:grpSpPr>
            <a:xfrm>
              <a:off x="5180238" y="1644473"/>
              <a:ext cx="2984433" cy="2217789"/>
              <a:chOff x="2760861" y="887455"/>
              <a:chExt cx="4049212" cy="4049215"/>
            </a:xfrm>
          </p:grpSpPr>
          <p:pic>
            <p:nvPicPr>
              <p:cNvPr id="2052" name="Picture 4" descr="Command, Line Icon in Colocons Free">
                <a:extLst>
                  <a:ext uri="{FF2B5EF4-FFF2-40B4-BE49-F238E27FC236}">
                    <a16:creationId xmlns:a16="http://schemas.microsoft.com/office/drawing/2014/main" id="{1B2A0EC5-7914-0966-6515-A0B27389A8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861" y="887455"/>
                <a:ext cx="4049212" cy="404921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226E7D-0B5B-5393-6514-C774932E2F82}"/>
                  </a:ext>
                </a:extLst>
              </p:cNvPr>
              <p:cNvSpPr/>
              <p:nvPr/>
            </p:nvSpPr>
            <p:spPr>
              <a:xfrm>
                <a:off x="2760861" y="1658473"/>
                <a:ext cx="4049212" cy="3278197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6A949A-F551-27F3-921A-405910945784}"/>
                </a:ext>
              </a:extLst>
            </p:cNvPr>
            <p:cNvSpPr txBox="1"/>
            <p:nvPr/>
          </p:nvSpPr>
          <p:spPr>
            <a:xfrm>
              <a:off x="5180238" y="2230657"/>
              <a:ext cx="3250486" cy="1435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dirty="0">
                  <a:solidFill>
                    <a:schemeClr val="accent2">
                      <a:lumMod val="9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GRANT</a:t>
              </a:r>
              <a:r>
                <a:rPr lang="en-US" altLang="en-US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SELECT, INSERT ON employees TO user1;</a:t>
              </a:r>
              <a:endParaRPr lang="en-US" altLang="en-US" sz="800" dirty="0">
                <a:solidFill>
                  <a:schemeClr val="bg1"/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altLang="en-US" dirty="0">
                  <a:solidFill>
                    <a:schemeClr val="accent2">
                      <a:lumMod val="9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REVOKE</a:t>
              </a:r>
              <a:r>
                <a:rPr lang="en-US" altLang="en-US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INSERT ON employees FROM user1;</a:t>
              </a:r>
              <a:endParaRPr lang="en-US" altLang="en-US" sz="800" dirty="0">
                <a:solidFill>
                  <a:schemeClr val="bg1"/>
                </a:solidFill>
              </a:endParaRPr>
            </a:p>
            <a:p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6C8739-5540-D1A8-E61A-896DE2F73F57}"/>
              </a:ext>
            </a:extLst>
          </p:cNvPr>
          <p:cNvSpPr txBox="1"/>
          <p:nvPr/>
        </p:nvSpPr>
        <p:spPr>
          <a:xfrm>
            <a:off x="825165" y="1127395"/>
            <a:ext cx="8008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+mj-lt"/>
              </a:rPr>
              <a:t>The two primary DCL commands are: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+mj-lt"/>
              </a:rPr>
              <a:t>GRANT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1D35"/>
                </a:solidFill>
                <a:effectLst/>
                <a:latin typeface="+mj-lt"/>
              </a:rPr>
              <a:t>: This command is used to provide specific privileges or permissions to a user or role on a database object (like a table, view, or procedure).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b="1" dirty="0">
                <a:solidFill>
                  <a:srgbClr val="001D35"/>
                </a:solidFill>
                <a:latin typeface="+mj-lt"/>
              </a:rPr>
              <a:t>REVOKE</a:t>
            </a:r>
            <a:r>
              <a:rPr lang="en-US" altLang="en-US" dirty="0">
                <a:solidFill>
                  <a:srgbClr val="001D35"/>
                </a:solidFill>
                <a:latin typeface="+mj-lt"/>
              </a:rPr>
              <a:t>: This command is used to remove previously granted privileges or permissions from a user or role.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1D35"/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F3F9A-9D53-A38B-613E-3C5A6984C671}"/>
              </a:ext>
            </a:extLst>
          </p:cNvPr>
          <p:cNvSpPr txBox="1"/>
          <p:nvPr/>
        </p:nvSpPr>
        <p:spPr>
          <a:xfrm>
            <a:off x="1272701" y="3891211"/>
            <a:ext cx="825044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 </a:t>
            </a:r>
            <a:r>
              <a:rPr lang="en-US" altLang="en-US" sz="1600" dirty="0">
                <a:solidFill>
                  <a:srgbClr val="001D35"/>
                </a:solidFill>
                <a:latin typeface="+mj-lt"/>
              </a:rPr>
              <a:t>grants user1 the ability to</a:t>
            </a:r>
            <a:r>
              <a:rPr lang="en-US" altLang="en-US" sz="1600" b="1" dirty="0">
                <a:solidFill>
                  <a:srgbClr val="C00000"/>
                </a:solidFill>
                <a:latin typeface="+mj-lt"/>
              </a:rPr>
              <a:t> SELECT (read) </a:t>
            </a: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and</a:t>
            </a:r>
            <a:r>
              <a:rPr lang="en-US" altLang="en-US" sz="1600" b="1" dirty="0">
                <a:solidFill>
                  <a:srgbClr val="C00000"/>
                </a:solidFill>
                <a:latin typeface="+mj-lt"/>
              </a:rPr>
              <a:t> INSERT (add new rows) </a:t>
            </a:r>
            <a:r>
              <a:rPr lang="en-US" altLang="en-US" sz="1600" dirty="0">
                <a:solidFill>
                  <a:srgbClr val="001D35"/>
                </a:solidFill>
                <a:latin typeface="+mj-lt"/>
              </a:rPr>
              <a:t>data in the employees table.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</a:pP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REVOKE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en-US" sz="1600" dirty="0">
                <a:solidFill>
                  <a:srgbClr val="001D35"/>
                </a:solidFill>
                <a:latin typeface="+mj-lt"/>
              </a:rPr>
              <a:t>removes the </a:t>
            </a:r>
            <a:r>
              <a:rPr lang="en-US" altLang="en-US" sz="1600" b="1" dirty="0">
                <a:solidFill>
                  <a:srgbClr val="C00000"/>
                </a:solidFill>
                <a:latin typeface="+mj-lt"/>
              </a:rPr>
              <a:t>INSERT</a:t>
            </a:r>
            <a:r>
              <a:rPr lang="en-US" altLang="en-US" sz="1600" dirty="0">
                <a:solidFill>
                  <a:srgbClr val="001D35"/>
                </a:solidFill>
                <a:latin typeface="+mj-lt"/>
              </a:rPr>
              <a:t> privilege from user1 on the employees table.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556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4AF2BA68-D48B-A584-7FAA-FEFE48B2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CA403F61-5E7C-2BAD-AA1F-4FB804A224BA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8A0A1-67AE-7190-980B-80FEE19317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2800" b="0" dirty="0">
                <a:sym typeface="Poppins Bold"/>
              </a:rPr>
            </a:br>
            <a:r>
              <a:rPr lang="en-US" sz="2800" b="0" dirty="0">
                <a:sym typeface="Poppins Bold"/>
              </a:rPr>
              <a:t>Why Relational Database are Important?</a:t>
            </a:r>
            <a:br>
              <a:rPr lang="en-US" sz="2800" b="0" dirty="0">
                <a:sym typeface="Poppins Bold"/>
              </a:rPr>
            </a:br>
            <a:endParaRPr lang="en-IN" sz="2800" b="0" dirty="0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BEBBCE7F-B6A8-9088-3F0A-F4235D501362}"/>
              </a:ext>
            </a:extLst>
          </p:cNvPr>
          <p:cNvSpPr txBox="1"/>
          <p:nvPr/>
        </p:nvSpPr>
        <p:spPr>
          <a:xfrm>
            <a:off x="1085761" y="2340698"/>
            <a:ext cx="2679908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Structured and Data Management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DA83D202-9988-8361-3599-13A62930A6FE}"/>
              </a:ext>
            </a:extLst>
          </p:cNvPr>
          <p:cNvSpPr txBox="1"/>
          <p:nvPr/>
        </p:nvSpPr>
        <p:spPr>
          <a:xfrm>
            <a:off x="5782284" y="2333675"/>
            <a:ext cx="2442391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200000"/>
              </a:lnSpc>
              <a:spcBef>
                <a:spcPct val="0"/>
              </a:spcBef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Eliminates Data Redundancy</a:t>
            </a: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4BB49263-C70C-FBAB-6AD5-D5C7FC37CAC7}"/>
              </a:ext>
            </a:extLst>
          </p:cNvPr>
          <p:cNvSpPr txBox="1"/>
          <p:nvPr/>
        </p:nvSpPr>
        <p:spPr>
          <a:xfrm>
            <a:off x="1323278" y="4052260"/>
            <a:ext cx="2204874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Ensures Data Security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04BA6A8-246C-6FDC-2385-E9F0AE0A0A41}"/>
              </a:ext>
            </a:extLst>
          </p:cNvPr>
          <p:cNvSpPr txBox="1"/>
          <p:nvPr/>
        </p:nvSpPr>
        <p:spPr>
          <a:xfrm>
            <a:off x="5901043" y="3944711"/>
            <a:ext cx="2204874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200000"/>
              </a:lnSpc>
              <a:spcBef>
                <a:spcPct val="0"/>
              </a:spcBef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Efficient Querying With SQL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1583D5-0A2F-C12E-9D76-6D8CCC71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455" y="1274304"/>
            <a:ext cx="1034744" cy="1034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59BD9E-FFA5-8D17-0DB2-5272E954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108" y="1298931"/>
            <a:ext cx="1034744" cy="10347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3940B-C0EC-964C-5CFA-5FE27D53C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455" y="2913417"/>
            <a:ext cx="1034744" cy="10347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B95881-8A93-5991-36DC-87B881CE8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108" y="2913417"/>
            <a:ext cx="1034744" cy="10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FDE4FBE4-7DB5-14EC-7096-62968F8D5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927E5379-B35E-F5D8-7DBC-6C29CF57FAC9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88B845-2776-AFE9-2DBC-0ECA3451A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2800" b="0" dirty="0">
                <a:sym typeface="Poppins Bold"/>
              </a:rPr>
            </a:br>
            <a:r>
              <a:rPr lang="en-US" sz="2800" b="0" dirty="0">
                <a:sym typeface="Poppins Bold"/>
              </a:rPr>
              <a:t>Schema</a:t>
            </a:r>
            <a:br>
              <a:rPr lang="en-US" sz="2800" dirty="0">
                <a:latin typeface="Poppins Bold"/>
                <a:ea typeface="Poppins Bold"/>
                <a:cs typeface="Poppins Bold"/>
                <a:sym typeface="Poppins Bold"/>
              </a:rPr>
            </a:br>
            <a:endParaRPr lang="en-IN" sz="2800" b="0" dirty="0"/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2E5ED2FF-3499-8CE6-0FB5-060D8CCBD8D9}"/>
              </a:ext>
            </a:extLst>
          </p:cNvPr>
          <p:cNvSpPr txBox="1"/>
          <p:nvPr/>
        </p:nvSpPr>
        <p:spPr>
          <a:xfrm>
            <a:off x="1203174" y="1378970"/>
            <a:ext cx="4565561" cy="3274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8" indent="-171458" defTabSz="457223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Defines the structure of a database</a:t>
            </a:r>
          </a:p>
          <a:p>
            <a:pPr marL="171458" indent="-171458" defTabSz="457223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Includes tables, columns, data types and relationships</a:t>
            </a:r>
          </a:p>
          <a:p>
            <a:pPr marL="171458" indent="-171458" defTabSz="457223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Example: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	A University Database Schema may include:</a:t>
            </a:r>
          </a:p>
          <a:p>
            <a:pPr marL="857293" lvl="3" indent="-171458" defTabSz="457223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Students Table – to Store student details</a:t>
            </a:r>
          </a:p>
          <a:p>
            <a:pPr marL="857293" lvl="3" indent="-171458" defTabSz="457223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Courses Table – to Store course information</a:t>
            </a:r>
          </a:p>
          <a:p>
            <a:pPr marL="857293" lvl="3" indent="-171458" defTabSz="457223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And Enrollments Table – to store details of student-course enrollments.</a:t>
            </a:r>
          </a:p>
          <a:p>
            <a:pPr marL="171458" indent="-171458" defTabSz="457223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12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898F-460E-FFD6-B767-4A09C66E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212" y="1916374"/>
            <a:ext cx="683419" cy="6834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6F3E7-2923-43E9-63E8-733AC58F9255}"/>
              </a:ext>
            </a:extLst>
          </p:cNvPr>
          <p:cNvCxnSpPr>
            <a:stCxn id="5" idx="2"/>
          </p:cNvCxnSpPr>
          <p:nvPr/>
        </p:nvCxnSpPr>
        <p:spPr>
          <a:xfrm flipH="1">
            <a:off x="6374841" y="2599792"/>
            <a:ext cx="812081" cy="751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559855-B447-1B71-F9D0-326DD45D76C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186922" y="2599792"/>
            <a:ext cx="812081" cy="751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6">
            <a:extLst>
              <a:ext uri="{FF2B5EF4-FFF2-40B4-BE49-F238E27FC236}">
                <a16:creationId xmlns:a16="http://schemas.microsoft.com/office/drawing/2014/main" id="{F22192E5-86CD-CD3C-1A40-70A578B1612D}"/>
              </a:ext>
            </a:extLst>
          </p:cNvPr>
          <p:cNvSpPr txBox="1"/>
          <p:nvPr/>
        </p:nvSpPr>
        <p:spPr>
          <a:xfrm>
            <a:off x="5893194" y="3418048"/>
            <a:ext cx="963291" cy="170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ts val="1400"/>
              </a:lnSpc>
              <a:spcBef>
                <a:spcPct val="0"/>
              </a:spcBef>
            </a:pPr>
            <a:r>
              <a:rPr lang="en-US" sz="1000" dirty="0">
                <a:latin typeface="Poppins"/>
                <a:ea typeface="Poppins"/>
                <a:cs typeface="Poppins"/>
                <a:sym typeface="Poppins"/>
              </a:rPr>
              <a:t>Student Table</a:t>
            </a: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40851285-23E8-49E2-4E28-A5D29DBE6185}"/>
              </a:ext>
            </a:extLst>
          </p:cNvPr>
          <p:cNvSpPr txBox="1"/>
          <p:nvPr/>
        </p:nvSpPr>
        <p:spPr>
          <a:xfrm>
            <a:off x="7567213" y="3418048"/>
            <a:ext cx="963291" cy="170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ts val="1400"/>
              </a:lnSpc>
              <a:spcBef>
                <a:spcPct val="0"/>
              </a:spcBef>
            </a:pPr>
            <a:r>
              <a:rPr lang="en-US" sz="1000" dirty="0">
                <a:latin typeface="Poppins"/>
                <a:ea typeface="Poppins"/>
                <a:cs typeface="Poppins"/>
                <a:sym typeface="Poppins"/>
              </a:rPr>
              <a:t>Courses Table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34E7DC-9868-053D-8C63-780E1D7BFD1E}"/>
              </a:ext>
            </a:extLst>
          </p:cNvPr>
          <p:cNvCxnSpPr>
            <a:cxnSpLocks/>
          </p:cNvCxnSpPr>
          <p:nvPr/>
        </p:nvCxnSpPr>
        <p:spPr>
          <a:xfrm>
            <a:off x="7198195" y="2569203"/>
            <a:ext cx="0" cy="10677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6">
            <a:extLst>
              <a:ext uri="{FF2B5EF4-FFF2-40B4-BE49-F238E27FC236}">
                <a16:creationId xmlns:a16="http://schemas.microsoft.com/office/drawing/2014/main" id="{F0BC5E47-6C43-E081-2257-0D7FDE3D71B4}"/>
              </a:ext>
            </a:extLst>
          </p:cNvPr>
          <p:cNvSpPr txBox="1"/>
          <p:nvPr/>
        </p:nvSpPr>
        <p:spPr>
          <a:xfrm>
            <a:off x="6705276" y="3680599"/>
            <a:ext cx="963291" cy="350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ts val="1400"/>
              </a:lnSpc>
              <a:spcBef>
                <a:spcPct val="0"/>
              </a:spcBef>
            </a:pPr>
            <a:r>
              <a:rPr lang="en-US" sz="1000">
                <a:latin typeface="Poppins"/>
                <a:ea typeface="Poppins"/>
                <a:cs typeface="Poppins"/>
                <a:sym typeface="Poppins"/>
              </a:rPr>
              <a:t>Enrollment Table</a:t>
            </a:r>
          </a:p>
        </p:txBody>
      </p:sp>
    </p:spTree>
    <p:extLst>
      <p:ext uri="{BB962C8B-B14F-4D97-AF65-F5344CB8AC3E}">
        <p14:creationId xmlns:p14="http://schemas.microsoft.com/office/powerpoint/2010/main" val="40549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5EA646B2-0628-AD41-AD32-2EE7228D5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545908B3-83FA-80A1-CCA6-C837EF0E337B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2DCCD-D9DD-F552-054B-2DA440156B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2800" b="0" dirty="0">
                <a:sym typeface="Poppins Bold"/>
              </a:rPr>
            </a:br>
            <a:r>
              <a:rPr lang="en-US" sz="2800" b="0" dirty="0">
                <a:sym typeface="Poppins Bold"/>
              </a:rPr>
              <a:t>Schema</a:t>
            </a:r>
            <a:br>
              <a:rPr lang="en-US" sz="2800" dirty="0">
                <a:latin typeface="Poppins Bold"/>
                <a:ea typeface="Poppins Bold"/>
                <a:cs typeface="Poppins Bold"/>
                <a:sym typeface="Poppins Bold"/>
              </a:rPr>
            </a:br>
            <a:endParaRPr lang="en-IN" sz="2800" b="0" dirty="0"/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ED656A31-D7F1-2715-538D-97CB1A494FA0}"/>
              </a:ext>
            </a:extLst>
          </p:cNvPr>
          <p:cNvSpPr txBox="1"/>
          <p:nvPr/>
        </p:nvSpPr>
        <p:spPr>
          <a:xfrm>
            <a:off x="1463369" y="1060331"/>
            <a:ext cx="7539382" cy="3717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A schema in SQL Server is just a logical container for tables, views, procedures, etc.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By default, all objects go into the </a:t>
            </a:r>
            <a:r>
              <a:rPr lang="en-US" sz="1200" dirty="0" err="1">
                <a:latin typeface="Poppins"/>
                <a:ea typeface="Poppins"/>
                <a:cs typeface="Poppins"/>
                <a:sym typeface="Poppins"/>
              </a:rPr>
              <a:t>dbo</a:t>
            </a: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 schema unless you specify another.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latin typeface="Poppins"/>
                <a:ea typeface="Poppins"/>
                <a:cs typeface="Poppins"/>
                <a:sym typeface="Poppins"/>
              </a:rPr>
              <a:t>How to create a schema: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CREATE SCHEMA HR;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How to use it: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CREATE TABLE </a:t>
            </a:r>
            <a:r>
              <a:rPr lang="en-US" sz="1200" b="1" dirty="0" err="1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HR.Employee</a:t>
            </a:r>
            <a:r>
              <a:rPr lang="en-US" sz="1200" b="1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1200" b="1" dirty="0" err="1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EmployeeID</a:t>
            </a:r>
            <a:r>
              <a:rPr lang="en-US" sz="1200" b="1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 INT PRIMARY </a:t>
            </a:r>
            <a:r>
              <a:rPr lang="en-US" sz="1200" b="1" dirty="0" err="1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KEY,Name</a:t>
            </a:r>
            <a:r>
              <a:rPr lang="en-US" sz="1200" b="1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 VARCHAR(100) );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Schemas in SQL Server Management Studio (SSMS):</a:t>
            </a:r>
          </a:p>
          <a:p>
            <a:pPr defTabSz="457223">
              <a:lnSpc>
                <a:spcPct val="150000"/>
              </a:lnSpc>
              <a:spcBef>
                <a:spcPct val="0"/>
              </a:spcBef>
            </a:pPr>
            <a:r>
              <a:rPr lang="en-US" sz="1000" dirty="0">
                <a:latin typeface="Poppins"/>
                <a:ea typeface="Poppins"/>
                <a:cs typeface="Poppins"/>
                <a:sym typeface="Poppins"/>
              </a:rPr>
              <a:t>Open SSMS and connect to your database.</a:t>
            </a:r>
          </a:p>
          <a:p>
            <a:pPr defTabSz="457223">
              <a:lnSpc>
                <a:spcPct val="150000"/>
              </a:lnSpc>
              <a:spcBef>
                <a:spcPct val="0"/>
              </a:spcBef>
            </a:pPr>
            <a:r>
              <a:rPr lang="en-US" sz="1000" dirty="0">
                <a:latin typeface="Poppins"/>
                <a:ea typeface="Poppins"/>
                <a:cs typeface="Poppins"/>
                <a:sym typeface="Poppins"/>
              </a:rPr>
              <a:t>In Object Explorer, expand your database.</a:t>
            </a:r>
          </a:p>
          <a:p>
            <a:pPr defTabSz="457223">
              <a:lnSpc>
                <a:spcPct val="150000"/>
              </a:lnSpc>
              <a:spcBef>
                <a:spcPct val="0"/>
              </a:spcBef>
            </a:pPr>
            <a:r>
              <a:rPr lang="en-US" sz="1000" dirty="0">
                <a:latin typeface="Poppins"/>
                <a:ea typeface="Poppins"/>
                <a:cs typeface="Poppins"/>
                <a:sym typeface="Poppins"/>
              </a:rPr>
              <a:t>Expand the Security folder.</a:t>
            </a:r>
          </a:p>
          <a:p>
            <a:pPr defTabSz="457223">
              <a:lnSpc>
                <a:spcPct val="150000"/>
              </a:lnSpc>
              <a:spcBef>
                <a:spcPct val="0"/>
              </a:spcBef>
            </a:pPr>
            <a:r>
              <a:rPr lang="en-US" sz="1000" dirty="0">
                <a:latin typeface="Poppins"/>
                <a:ea typeface="Poppins"/>
                <a:cs typeface="Poppins"/>
                <a:sym typeface="Poppins"/>
              </a:rPr>
              <a:t>Inside, you’ll see a Schemas folder — this lists all schemas like </a:t>
            </a:r>
            <a:r>
              <a:rPr lang="en-US" sz="1000" dirty="0" err="1">
                <a:latin typeface="Poppins"/>
                <a:ea typeface="Poppins"/>
                <a:cs typeface="Poppins"/>
                <a:sym typeface="Poppins"/>
              </a:rPr>
              <a:t>dbo</a:t>
            </a:r>
            <a:r>
              <a:rPr lang="en-US" sz="1000" dirty="0">
                <a:latin typeface="Poppins"/>
                <a:ea typeface="Poppins"/>
                <a:cs typeface="Poppins"/>
                <a:sym typeface="Poppins"/>
              </a:rPr>
              <a:t>, sys, and any you create.</a:t>
            </a:r>
          </a:p>
          <a:p>
            <a:pPr defTabSz="457223">
              <a:lnSpc>
                <a:spcPct val="150000"/>
              </a:lnSpc>
              <a:spcBef>
                <a:spcPct val="0"/>
              </a:spcBef>
            </a:pPr>
            <a:r>
              <a:rPr lang="en-US" sz="1000" dirty="0">
                <a:latin typeface="Poppins"/>
                <a:ea typeface="Poppins"/>
                <a:cs typeface="Poppins"/>
                <a:sym typeface="Poppins"/>
              </a:rPr>
              <a:t>If you don’t want to create custom schemas, just keep using </a:t>
            </a:r>
            <a:r>
              <a:rPr lang="en-US" sz="1000" dirty="0" err="1">
                <a:latin typeface="Poppins"/>
                <a:ea typeface="Poppins"/>
                <a:cs typeface="Poppins"/>
                <a:sym typeface="Poppins"/>
              </a:rPr>
              <a:t>dbo</a:t>
            </a:r>
            <a:r>
              <a:rPr lang="en-US" sz="1000" dirty="0"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70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>
          <a:extLst>
            <a:ext uri="{FF2B5EF4-FFF2-40B4-BE49-F238E27FC236}">
              <a16:creationId xmlns:a16="http://schemas.microsoft.com/office/drawing/2014/main" id="{45DD6969-544C-15C4-53B3-4A440F07B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412BBC-DDDF-0558-5369-5688F7B1A2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dirty="0"/>
              <a:t>Types of Databases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65541BF-607D-5740-0495-3E1AC71E29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4659830"/>
              </p:ext>
            </p:extLst>
          </p:nvPr>
        </p:nvGraphicFramePr>
        <p:xfrm>
          <a:off x="1524000" y="1434790"/>
          <a:ext cx="5434361" cy="316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00517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93224145-F41F-9507-61AC-6873C4094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>
            <a:extLst>
              <a:ext uri="{FF2B5EF4-FFF2-40B4-BE49-F238E27FC236}">
                <a16:creationId xmlns:a16="http://schemas.microsoft.com/office/drawing/2014/main" id="{BF1CFD20-FE05-46CF-D117-70D45D4C0136}"/>
              </a:ext>
            </a:extLst>
          </p:cNvPr>
          <p:cNvSpPr/>
          <p:nvPr/>
        </p:nvSpPr>
        <p:spPr>
          <a:xfrm rot="5400000">
            <a:off x="1148450" y="2721175"/>
            <a:ext cx="501300" cy="5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CD87CD-7603-2D75-C996-2117E522C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2800" b="0" dirty="0">
                <a:sym typeface="Poppins Bold"/>
              </a:rPr>
            </a:br>
            <a:r>
              <a:rPr lang="en-US" sz="2800" b="0" dirty="0">
                <a:sym typeface="Poppins Bold"/>
              </a:rPr>
              <a:t>LIMIT Clause</a:t>
            </a:r>
            <a:br>
              <a:rPr lang="en-US" sz="280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</a:br>
            <a:endParaRPr lang="en-IN" sz="2800" b="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2172D0A-9DB4-9BE0-9867-27945DE35D34}"/>
              </a:ext>
            </a:extLst>
          </p:cNvPr>
          <p:cNvSpPr/>
          <p:nvPr/>
        </p:nvSpPr>
        <p:spPr>
          <a:xfrm>
            <a:off x="-1524000" y="5856539"/>
            <a:ext cx="12192000" cy="35834"/>
          </a:xfrm>
          <a:prstGeom prst="line">
            <a:avLst/>
          </a:prstGeom>
          <a:ln w="127000" cap="flat">
            <a:gradFill>
              <a:gsLst>
                <a:gs pos="0">
                  <a:srgbClr val="4DA8EA">
                    <a:alpha val="100000"/>
                  </a:srgbClr>
                </a:gs>
                <a:gs pos="100000">
                  <a:srgbClr val="00D85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CDFD15E4-532F-A687-8E51-A51BBD638C1B}"/>
              </a:ext>
            </a:extLst>
          </p:cNvPr>
          <p:cNvSpPr txBox="1"/>
          <p:nvPr/>
        </p:nvSpPr>
        <p:spPr>
          <a:xfrm>
            <a:off x="2442313" y="2206913"/>
            <a:ext cx="4930876" cy="42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>
              <a:lnSpc>
                <a:spcPct val="200000"/>
              </a:lnSpc>
              <a:spcBef>
                <a:spcPct val="0"/>
              </a:spcBef>
            </a:pPr>
            <a:r>
              <a:rPr lang="en-US" sz="16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SELECT * FROM </a:t>
            </a:r>
            <a:r>
              <a:rPr lang="en-US" sz="1600" b="1" dirty="0" err="1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table_name</a:t>
            </a:r>
            <a:r>
              <a:rPr lang="en-US" sz="16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 LIMIT number;</a:t>
            </a:r>
            <a:endParaRPr lang="en-IN" sz="1600" dirty="0">
              <a:solidFill>
                <a:prstClr val="white"/>
              </a:solidFill>
              <a:highlight>
                <a:srgbClr val="0000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39C1ACB4-B432-135A-D7B4-44188A9E6609}"/>
              </a:ext>
            </a:extLst>
          </p:cNvPr>
          <p:cNvSpPr txBox="1"/>
          <p:nvPr/>
        </p:nvSpPr>
        <p:spPr>
          <a:xfrm>
            <a:off x="1595296" y="2169411"/>
            <a:ext cx="915555" cy="42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>
              <a:lnSpc>
                <a:spcPct val="200000"/>
              </a:lnSpc>
              <a:spcBef>
                <a:spcPct val="0"/>
              </a:spcBef>
            </a:pPr>
            <a:r>
              <a:rPr lang="en-US" sz="16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Syntax: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CD8B0EAA-BFD9-5AE7-F484-E887414610E0}"/>
              </a:ext>
            </a:extLst>
          </p:cNvPr>
          <p:cNvSpPr txBox="1"/>
          <p:nvPr/>
        </p:nvSpPr>
        <p:spPr>
          <a:xfrm>
            <a:off x="1399100" y="1184338"/>
            <a:ext cx="6807200" cy="1073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228611" defTabSz="60963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Used to restrict the number of rows returned by a query</a:t>
            </a:r>
          </a:p>
          <a:p>
            <a:pPr marL="228611" indent="-228611" defTabSz="60963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Useful in pagination, testing queries, or viewing sample data </a:t>
            </a:r>
          </a:p>
          <a:p>
            <a:pPr marL="228611" indent="-228611" defTabSz="60963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Without overloading the terminal </a:t>
            </a: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463BD676-17E3-0FC8-05F8-C98D3DC445E2}"/>
              </a:ext>
            </a:extLst>
          </p:cNvPr>
          <p:cNvSpPr txBox="1"/>
          <p:nvPr/>
        </p:nvSpPr>
        <p:spPr>
          <a:xfrm>
            <a:off x="2614181" y="2702663"/>
            <a:ext cx="4930876" cy="421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>
              <a:lnSpc>
                <a:spcPct val="200000"/>
              </a:lnSpc>
              <a:spcBef>
                <a:spcPct val="0"/>
              </a:spcBef>
            </a:pPr>
            <a:r>
              <a:rPr lang="en-US" sz="16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SELECT * FROM employees LIMIT 5;</a:t>
            </a:r>
            <a:endParaRPr lang="en-IN" sz="1600" dirty="0">
              <a:solidFill>
                <a:prstClr val="white"/>
              </a:solidFill>
              <a:highlight>
                <a:srgbClr val="0000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BD27D4C5-39F8-F043-35A4-DA35E87F3EA3}"/>
              </a:ext>
            </a:extLst>
          </p:cNvPr>
          <p:cNvSpPr txBox="1"/>
          <p:nvPr/>
        </p:nvSpPr>
        <p:spPr>
          <a:xfrm>
            <a:off x="1526758" y="2697661"/>
            <a:ext cx="915555" cy="42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>
              <a:lnSpc>
                <a:spcPct val="200000"/>
              </a:lnSpc>
              <a:spcBef>
                <a:spcPct val="0"/>
              </a:spcBef>
            </a:pPr>
            <a:r>
              <a:rPr lang="en-US" sz="160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DA989929-D570-768E-CB40-E0BF9CDECBA4}"/>
              </a:ext>
            </a:extLst>
          </p:cNvPr>
          <p:cNvSpPr txBox="1"/>
          <p:nvPr/>
        </p:nvSpPr>
        <p:spPr>
          <a:xfrm>
            <a:off x="1526758" y="3290891"/>
            <a:ext cx="6453304" cy="919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228611" defTabSz="60963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Often paired with ORDER BY</a:t>
            </a:r>
          </a:p>
          <a:p>
            <a:pPr marL="228611" indent="-228611" defTabSz="60963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Especially to fetch top entries based on a condition</a:t>
            </a:r>
            <a:endParaRPr lang="en-US" sz="1600" dirty="0">
              <a:solidFill>
                <a:prstClr val="black"/>
              </a:solidFill>
              <a:latin typeface="Poppins"/>
              <a:ea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286568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5778B-D9DC-9A1D-A3CC-B357779B9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>
            <a:extLst>
              <a:ext uri="{FF2B5EF4-FFF2-40B4-BE49-F238E27FC236}">
                <a16:creationId xmlns:a16="http://schemas.microsoft.com/office/drawing/2014/main" id="{2F2B31BF-B4D7-7F8F-BCB7-74F5C67CD65C}"/>
              </a:ext>
            </a:extLst>
          </p:cNvPr>
          <p:cNvSpPr txBox="1"/>
          <p:nvPr/>
        </p:nvSpPr>
        <p:spPr>
          <a:xfrm>
            <a:off x="764934" y="2000658"/>
            <a:ext cx="5789833" cy="1308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5366"/>
              </a:lnSpc>
              <a:defRPr/>
            </a:pPr>
            <a:r>
              <a:rPr lang="en-US" sz="2700" b="1" dirty="0">
                <a:latin typeface="Poppins Bold"/>
                <a:ea typeface="Poppins Bold"/>
                <a:cs typeface="Poppins Bold"/>
                <a:sym typeface="Poppins Bold"/>
              </a:rPr>
              <a:t>Comparison, Logical and Arithmetic Operators </a:t>
            </a: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A52CAB17-00AA-8F0B-04B3-7D9A52FB1074}"/>
              </a:ext>
            </a:extLst>
          </p:cNvPr>
          <p:cNvSpPr txBox="1"/>
          <p:nvPr/>
        </p:nvSpPr>
        <p:spPr>
          <a:xfrm>
            <a:off x="852757" y="577694"/>
            <a:ext cx="1733702" cy="1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457223">
              <a:lnSpc>
                <a:spcPts val="1400"/>
              </a:lnSpc>
              <a:spcBef>
                <a:spcPct val="0"/>
              </a:spcBef>
              <a:defRPr/>
            </a:pPr>
            <a:r>
              <a:rPr lang="en-US" sz="1000" dirty="0" err="1">
                <a:latin typeface="Poppins"/>
                <a:ea typeface="Poppins"/>
                <a:cs typeface="Poppins"/>
                <a:sym typeface="Poppins"/>
              </a:rPr>
              <a:t>Thinknyx</a:t>
            </a:r>
            <a:r>
              <a:rPr lang="en-US" sz="1000" dirty="0">
                <a:latin typeface="Poppins"/>
                <a:ea typeface="Poppins"/>
                <a:cs typeface="Poppins"/>
                <a:sym typeface="Poppins"/>
              </a:rPr>
              <a:t> Technologies LLP</a:t>
            </a:r>
          </a:p>
        </p:txBody>
      </p:sp>
    </p:spTree>
    <p:extLst>
      <p:ext uri="{BB962C8B-B14F-4D97-AF65-F5344CB8AC3E}">
        <p14:creationId xmlns:p14="http://schemas.microsoft.com/office/powerpoint/2010/main" val="351779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C4C4E-FD88-CFF4-5870-01CB98C69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>
            <a:extLst>
              <a:ext uri="{FF2B5EF4-FFF2-40B4-BE49-F238E27FC236}">
                <a16:creationId xmlns:a16="http://schemas.microsoft.com/office/drawing/2014/main" id="{113A2771-0E46-D51E-24D6-80AA7E9FAEFD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Comparison Operators 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8D4F64C3-9897-6B32-CCA7-5F79D9E402FE}"/>
              </a:ext>
            </a:extLst>
          </p:cNvPr>
          <p:cNvSpPr txBox="1"/>
          <p:nvPr/>
        </p:nvSpPr>
        <p:spPr>
          <a:xfrm>
            <a:off x="6172200" y="4801547"/>
            <a:ext cx="2610002" cy="162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defTabSz="457223">
              <a:lnSpc>
                <a:spcPts val="1400"/>
              </a:lnSpc>
              <a:spcBef>
                <a:spcPct val="0"/>
              </a:spcBef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Copyright </a:t>
            </a:r>
            <a:r>
              <a:rPr lang="en-IN" sz="800" dirty="0">
                <a:solidFill>
                  <a:srgbClr val="040C28"/>
                </a:solidFill>
                <a:latin typeface="Google Sans"/>
              </a:rPr>
              <a:t>©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00" dirty="0" err="1">
                <a:latin typeface="Poppins"/>
                <a:ea typeface="Poppins"/>
                <a:cs typeface="Poppins"/>
                <a:sym typeface="Poppins"/>
              </a:rPr>
              <a:t>Thinknyx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 Technologies LLP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7F3F444F-12E4-5A4D-709A-3C6CB897E231}"/>
              </a:ext>
            </a:extLst>
          </p:cNvPr>
          <p:cNvSpPr txBox="1"/>
          <p:nvPr/>
        </p:nvSpPr>
        <p:spPr>
          <a:xfrm>
            <a:off x="2173591" y="2345035"/>
            <a:ext cx="4796819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 They’re used in </a:t>
            </a: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WHERE</a:t>
            </a: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 clause to compare column values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8F9DE8-BB17-EBED-EAEB-933F9CD72DA4}"/>
              </a:ext>
            </a:extLst>
          </p:cNvPr>
          <p:cNvSpPr/>
          <p:nvPr/>
        </p:nvSpPr>
        <p:spPr>
          <a:xfrm>
            <a:off x="3091343" y="1831072"/>
            <a:ext cx="342900" cy="320087"/>
          </a:xfrm>
          <a:prstGeom prst="roundRect">
            <a:avLst/>
          </a:prstGeom>
          <a:solidFill>
            <a:srgbClr val="2FDE7F"/>
          </a:solidFill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500" b="1" dirty="0">
                <a:solidFill>
                  <a:prstClr val="white"/>
                </a:solidFill>
                <a:latin typeface="Calibri"/>
              </a:rPr>
              <a:t>=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59E703-6144-28A7-08BA-E80484960F56}"/>
              </a:ext>
            </a:extLst>
          </p:cNvPr>
          <p:cNvSpPr/>
          <p:nvPr/>
        </p:nvSpPr>
        <p:spPr>
          <a:xfrm>
            <a:off x="3570354" y="1831072"/>
            <a:ext cx="342900" cy="320087"/>
          </a:xfrm>
          <a:prstGeom prst="roundRect">
            <a:avLst/>
          </a:prstGeom>
          <a:solidFill>
            <a:srgbClr val="2FDE7F"/>
          </a:solidFill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050" b="1" dirty="0">
                <a:solidFill>
                  <a:prstClr val="white"/>
                </a:solidFill>
                <a:latin typeface="Calibri"/>
              </a:rPr>
              <a:t>!</a:t>
            </a:r>
            <a:r>
              <a:rPr lang="en-IN" sz="1500" b="1" dirty="0">
                <a:solidFill>
                  <a:prstClr val="white"/>
                </a:solidFill>
                <a:latin typeface="Calibri"/>
              </a:rPr>
              <a:t>=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A9A265-6906-8285-E6C3-45C13342611E}"/>
              </a:ext>
            </a:extLst>
          </p:cNvPr>
          <p:cNvSpPr/>
          <p:nvPr/>
        </p:nvSpPr>
        <p:spPr>
          <a:xfrm>
            <a:off x="4049366" y="1831071"/>
            <a:ext cx="342900" cy="320087"/>
          </a:xfrm>
          <a:prstGeom prst="roundRect">
            <a:avLst/>
          </a:prstGeom>
          <a:solidFill>
            <a:srgbClr val="2FDE7F"/>
          </a:solidFill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500" b="1" dirty="0">
                <a:solidFill>
                  <a:prstClr val="white"/>
                </a:solidFill>
                <a:latin typeface="Calibri"/>
              </a:rPr>
              <a:t>&lt;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261F90-61FA-DE25-E079-B50244E79ECC}"/>
              </a:ext>
            </a:extLst>
          </p:cNvPr>
          <p:cNvSpPr/>
          <p:nvPr/>
        </p:nvSpPr>
        <p:spPr>
          <a:xfrm>
            <a:off x="4528377" y="1831071"/>
            <a:ext cx="342900" cy="320087"/>
          </a:xfrm>
          <a:prstGeom prst="roundRect">
            <a:avLst/>
          </a:prstGeom>
          <a:solidFill>
            <a:srgbClr val="2FDE7F"/>
          </a:solidFill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500" b="1" dirty="0">
                <a:solidFill>
                  <a:prstClr val="white"/>
                </a:solidFill>
                <a:latin typeface="Calibri"/>
              </a:rPr>
              <a:t>&gt;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5B6F6C-B2B4-E89A-C8F3-83F222257166}"/>
              </a:ext>
            </a:extLst>
          </p:cNvPr>
          <p:cNvSpPr/>
          <p:nvPr/>
        </p:nvSpPr>
        <p:spPr>
          <a:xfrm>
            <a:off x="5007389" y="1831070"/>
            <a:ext cx="342900" cy="320087"/>
          </a:xfrm>
          <a:prstGeom prst="roundRect">
            <a:avLst/>
          </a:prstGeom>
          <a:solidFill>
            <a:srgbClr val="2FDE7F"/>
          </a:solidFill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050" b="1" dirty="0">
                <a:solidFill>
                  <a:prstClr val="white"/>
                </a:solidFill>
                <a:latin typeface="Calibri"/>
              </a:rPr>
              <a:t>&lt;=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C0848A-C8B5-1E31-D952-3F513D7E32BD}"/>
              </a:ext>
            </a:extLst>
          </p:cNvPr>
          <p:cNvSpPr/>
          <p:nvPr/>
        </p:nvSpPr>
        <p:spPr>
          <a:xfrm>
            <a:off x="5486400" y="1831069"/>
            <a:ext cx="342900" cy="320087"/>
          </a:xfrm>
          <a:prstGeom prst="roundRect">
            <a:avLst/>
          </a:prstGeom>
          <a:solidFill>
            <a:srgbClr val="2FDE7F"/>
          </a:solidFill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050" b="1" dirty="0">
                <a:solidFill>
                  <a:prstClr val="white"/>
                </a:solidFill>
                <a:latin typeface="Calibri"/>
              </a:rPr>
              <a:t>&gt;=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7F9839F6-DA63-C9AA-C4D5-A3DC4FB7BF98}"/>
              </a:ext>
            </a:extLst>
          </p:cNvPr>
          <p:cNvSpPr txBox="1"/>
          <p:nvPr/>
        </p:nvSpPr>
        <p:spPr>
          <a:xfrm>
            <a:off x="2174050" y="2806826"/>
            <a:ext cx="4796819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IN" sz="1200" dirty="0">
                <a:solidFill>
                  <a:prstClr val="black"/>
                </a:solidFill>
                <a:latin typeface="Poppins"/>
                <a:cs typeface="Poppins"/>
                <a:sym typeface="Poppins"/>
              </a:rPr>
              <a:t>Returns a </a:t>
            </a:r>
            <a:r>
              <a:rPr lang="en-IN" sz="1200" dirty="0" err="1">
                <a:solidFill>
                  <a:prstClr val="black"/>
                </a:solidFill>
                <a:latin typeface="Poppins"/>
                <a:cs typeface="Poppins"/>
                <a:sym typeface="Poppins"/>
              </a:rPr>
              <a:t>boolean</a:t>
            </a:r>
            <a:r>
              <a:rPr lang="en-IN" sz="1200" dirty="0">
                <a:solidFill>
                  <a:prstClr val="black"/>
                </a:solidFill>
                <a:latin typeface="Poppins"/>
                <a:cs typeface="Poppins"/>
                <a:sym typeface="Poppins"/>
              </a:rPr>
              <a:t> result — either TRUE, FALSE, or NULL</a:t>
            </a:r>
            <a:endParaRPr lang="en-US" sz="1200" dirty="0">
              <a:solidFill>
                <a:prstClr val="black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426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AFA34-370B-FB47-17AF-4778A7C6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>
            <a:extLst>
              <a:ext uri="{FF2B5EF4-FFF2-40B4-BE49-F238E27FC236}">
                <a16:creationId xmlns:a16="http://schemas.microsoft.com/office/drawing/2014/main" id="{D1443AE5-D3FF-9E6B-F2D5-F5F479F1E6A6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Logical Operators 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8E465CBB-8AB7-6727-9765-A1C1EBD53E45}"/>
              </a:ext>
            </a:extLst>
          </p:cNvPr>
          <p:cNvSpPr txBox="1"/>
          <p:nvPr/>
        </p:nvSpPr>
        <p:spPr>
          <a:xfrm>
            <a:off x="6172200" y="4801547"/>
            <a:ext cx="2610002" cy="162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defTabSz="457223">
              <a:lnSpc>
                <a:spcPts val="1400"/>
              </a:lnSpc>
              <a:spcBef>
                <a:spcPct val="0"/>
              </a:spcBef>
            </a:pP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Copyright </a:t>
            </a:r>
            <a:r>
              <a:rPr lang="en-IN" sz="800" dirty="0">
                <a:solidFill>
                  <a:srgbClr val="040C28"/>
                </a:solidFill>
                <a:latin typeface="Google Sans"/>
              </a:rPr>
              <a:t>©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800" dirty="0" err="1">
                <a:latin typeface="Poppins"/>
                <a:ea typeface="Poppins"/>
                <a:cs typeface="Poppins"/>
                <a:sym typeface="Poppins"/>
              </a:rPr>
              <a:t>Thinknyx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 Technologies LLP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6532B7E-2089-AFCB-C564-F1E2EEA1203A}"/>
              </a:ext>
            </a:extLst>
          </p:cNvPr>
          <p:cNvSpPr txBox="1"/>
          <p:nvPr/>
        </p:nvSpPr>
        <p:spPr>
          <a:xfrm>
            <a:off x="695510" y="1698341"/>
            <a:ext cx="744545" cy="787500"/>
          </a:xfrm>
          <a:prstGeom prst="rect">
            <a:avLst/>
          </a:prstGeom>
        </p:spPr>
        <p:txBody>
          <a:bodyPr lIns="25400" tIns="25400" rIns="25400" bIns="25400" rtlCol="0" anchor="ctr"/>
          <a:lstStyle/>
          <a:p>
            <a:pPr algn="ctr" defTabSz="457223">
              <a:lnSpc>
                <a:spcPts val="1330"/>
              </a:lnSpc>
              <a:spcBef>
                <a:spcPct val="0"/>
              </a:spcBef>
            </a:pPr>
            <a:endParaRPr sz="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43F20678-2BDC-BC0C-9910-F30027B40062}"/>
              </a:ext>
            </a:extLst>
          </p:cNvPr>
          <p:cNvSpPr txBox="1"/>
          <p:nvPr/>
        </p:nvSpPr>
        <p:spPr>
          <a:xfrm>
            <a:off x="1143000" y="1047750"/>
            <a:ext cx="7543800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8" indent="-171458" defTabSz="457223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Logical operators help us filter records by combining multiple conditions using </a:t>
            </a: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, &amp; </a:t>
            </a: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D013D9-2071-FF69-8FF0-46A0001AAB7D}"/>
              </a:ext>
            </a:extLst>
          </p:cNvPr>
          <p:cNvGrpSpPr/>
          <p:nvPr/>
        </p:nvGrpSpPr>
        <p:grpSpPr>
          <a:xfrm>
            <a:off x="1333500" y="1633467"/>
            <a:ext cx="1483535" cy="709683"/>
            <a:chOff x="1638627" y="3602692"/>
            <a:chExt cx="2967069" cy="807119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CA99D865-2367-705F-634C-3826C52AFDCA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TextBox 26">
              <a:extLst>
                <a:ext uri="{FF2B5EF4-FFF2-40B4-BE49-F238E27FC236}">
                  <a16:creationId xmlns:a16="http://schemas.microsoft.com/office/drawing/2014/main" id="{2BBDD4DB-434F-11DD-60D4-1FB300160C2B}"/>
                </a:ext>
              </a:extLst>
            </p:cNvPr>
            <p:cNvSpPr txBox="1"/>
            <p:nvPr/>
          </p:nvSpPr>
          <p:spPr>
            <a:xfrm>
              <a:off x="1770163" y="3952654"/>
              <a:ext cx="2703997" cy="21031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AND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C9E7F7-57F8-2C9A-6199-136FACE9B4E6}"/>
              </a:ext>
            </a:extLst>
          </p:cNvPr>
          <p:cNvGrpSpPr/>
          <p:nvPr/>
        </p:nvGrpSpPr>
        <p:grpSpPr>
          <a:xfrm>
            <a:off x="3509144" y="1617866"/>
            <a:ext cx="1483535" cy="709683"/>
            <a:chOff x="1638627" y="3602692"/>
            <a:chExt cx="2967069" cy="807119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7D814BC5-094E-6557-3806-76FAFEB90371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TextBox 26">
              <a:extLst>
                <a:ext uri="{FF2B5EF4-FFF2-40B4-BE49-F238E27FC236}">
                  <a16:creationId xmlns:a16="http://schemas.microsoft.com/office/drawing/2014/main" id="{07851D06-C666-EB92-79D1-94799326EA57}"/>
                </a:ext>
              </a:extLst>
            </p:cNvPr>
            <p:cNvSpPr txBox="1"/>
            <p:nvPr/>
          </p:nvSpPr>
          <p:spPr>
            <a:xfrm>
              <a:off x="1770163" y="3952654"/>
              <a:ext cx="2703997" cy="21031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OR 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CCCBC-2E93-233A-2700-17B35CA3D553}"/>
              </a:ext>
            </a:extLst>
          </p:cNvPr>
          <p:cNvGrpSpPr/>
          <p:nvPr/>
        </p:nvGrpSpPr>
        <p:grpSpPr>
          <a:xfrm>
            <a:off x="5684788" y="1602264"/>
            <a:ext cx="1483535" cy="709683"/>
            <a:chOff x="1638627" y="3602692"/>
            <a:chExt cx="2967069" cy="80711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34787442-44F8-7105-3CE4-F9401BB604ED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TextBox 26">
              <a:extLst>
                <a:ext uri="{FF2B5EF4-FFF2-40B4-BE49-F238E27FC236}">
                  <a16:creationId xmlns:a16="http://schemas.microsoft.com/office/drawing/2014/main" id="{31706234-BC66-42CF-0BCB-4B92E74EF635}"/>
                </a:ext>
              </a:extLst>
            </p:cNvPr>
            <p:cNvSpPr txBox="1"/>
            <p:nvPr/>
          </p:nvSpPr>
          <p:spPr>
            <a:xfrm>
              <a:off x="1770163" y="3973744"/>
              <a:ext cx="2703997" cy="21031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NOT </a:t>
              </a:r>
            </a:p>
          </p:txBody>
        </p:sp>
      </p:grpSp>
      <p:sp>
        <p:nvSpPr>
          <p:cNvPr id="20" name="TextBox 26">
            <a:extLst>
              <a:ext uri="{FF2B5EF4-FFF2-40B4-BE49-F238E27FC236}">
                <a16:creationId xmlns:a16="http://schemas.microsoft.com/office/drawing/2014/main" id="{A0D32F94-6430-1D0F-20F5-ECC4A055D2BD}"/>
              </a:ext>
            </a:extLst>
          </p:cNvPr>
          <p:cNvSpPr txBox="1"/>
          <p:nvPr/>
        </p:nvSpPr>
        <p:spPr>
          <a:xfrm>
            <a:off x="1295401" y="2404316"/>
            <a:ext cx="1598237" cy="1081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15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Ensures that </a:t>
            </a: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all conditions </a:t>
            </a: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must be true for a row to be returned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C0967518-6718-AFE6-0ABD-61131C45951E}"/>
              </a:ext>
            </a:extLst>
          </p:cNvPr>
          <p:cNvSpPr txBox="1"/>
          <p:nvPr/>
        </p:nvSpPr>
        <p:spPr>
          <a:xfrm>
            <a:off x="3471045" y="2404316"/>
            <a:ext cx="1598237" cy="804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15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 Returns rows where </a:t>
            </a: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any one </a:t>
            </a: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of the conditions is true</a:t>
            </a: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66C29D35-20DD-FF8A-0575-BD596444236E}"/>
              </a:ext>
            </a:extLst>
          </p:cNvPr>
          <p:cNvSpPr txBox="1"/>
          <p:nvPr/>
        </p:nvSpPr>
        <p:spPr>
          <a:xfrm>
            <a:off x="5487625" y="2404316"/>
            <a:ext cx="1916364" cy="1081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15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Used to </a:t>
            </a: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negate</a:t>
            </a: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 a condition. It will return rows where the condition is </a:t>
            </a: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not true</a:t>
            </a:r>
          </a:p>
        </p:txBody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00125171-54A4-44ED-EBD6-3E4D72C0A7FC}"/>
              </a:ext>
            </a:extLst>
          </p:cNvPr>
          <p:cNvSpPr txBox="1"/>
          <p:nvPr/>
        </p:nvSpPr>
        <p:spPr>
          <a:xfrm>
            <a:off x="1095239" y="3772285"/>
            <a:ext cx="7543800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8" indent="-171458" defTabSz="457223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Powerful when used with the </a:t>
            </a: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WHERE</a:t>
            </a: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 clause, especially when dealing with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47476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2" grpId="0"/>
      <p:bldP spid="2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62000-B5BA-229A-BB2B-025F12FAC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>
            <a:extLst>
              <a:ext uri="{FF2B5EF4-FFF2-40B4-BE49-F238E27FC236}">
                <a16:creationId xmlns:a16="http://schemas.microsoft.com/office/drawing/2014/main" id="{AE606AFA-AF30-F29A-82A4-DEE21D41BA09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Logical Operators </a:t>
            </a:r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3844D985-53B5-13DD-706F-9F9454DF40C2}"/>
              </a:ext>
            </a:extLst>
          </p:cNvPr>
          <p:cNvSpPr/>
          <p:nvPr/>
        </p:nvSpPr>
        <p:spPr>
          <a:xfrm>
            <a:off x="2481498" y="1421935"/>
            <a:ext cx="916364" cy="91636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1">
            <a:gsLst>
              <a:gs pos="0">
                <a:srgbClr val="4DA8EA">
                  <a:alpha val="85000"/>
                </a:srgbClr>
              </a:gs>
              <a:gs pos="100000">
                <a:srgbClr val="00D856">
                  <a:alpha val="85000"/>
                </a:srgbClr>
              </a:gs>
            </a:gsLst>
            <a:lin ang="0"/>
          </a:gradFill>
          <a:ln w="9525" cap="sq">
            <a:solidFill>
              <a:srgbClr val="FFFFFF">
                <a:alpha val="84706"/>
              </a:srgbClr>
            </a:solidFill>
            <a:prstDash val="solid"/>
            <a:miter/>
          </a:ln>
        </p:spPr>
        <p:txBody>
          <a:bodyPr anchor="ctr"/>
          <a:lstStyle/>
          <a:p>
            <a:pPr algn="ctr" defTabSz="457223"/>
            <a:r>
              <a:rPr lang="en-IN" sz="1800" b="1" dirty="0">
                <a:solidFill>
                  <a:prstClr val="white"/>
                </a:solidFill>
                <a:latin typeface="Calibri"/>
              </a:rPr>
              <a:t>AND 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5ED4F2B-410F-2D89-5F41-4C9ABE8FE357}"/>
              </a:ext>
            </a:extLst>
          </p:cNvPr>
          <p:cNvSpPr txBox="1"/>
          <p:nvPr/>
        </p:nvSpPr>
        <p:spPr>
          <a:xfrm>
            <a:off x="695510" y="1698341"/>
            <a:ext cx="744545" cy="787500"/>
          </a:xfrm>
          <a:prstGeom prst="rect">
            <a:avLst/>
          </a:prstGeom>
        </p:spPr>
        <p:txBody>
          <a:bodyPr lIns="25400" tIns="25400" rIns="25400" bIns="25400" rtlCol="0" anchor="ctr"/>
          <a:lstStyle/>
          <a:p>
            <a:pPr algn="ctr" defTabSz="457223">
              <a:lnSpc>
                <a:spcPts val="1330"/>
              </a:lnSpc>
              <a:spcBef>
                <a:spcPct val="0"/>
              </a:spcBef>
            </a:pPr>
            <a:endParaRPr sz="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33AECF7E-A0F8-9952-EE20-EC20E46407FC}"/>
              </a:ext>
            </a:extLst>
          </p:cNvPr>
          <p:cNvSpPr txBox="1"/>
          <p:nvPr/>
        </p:nvSpPr>
        <p:spPr>
          <a:xfrm>
            <a:off x="2140561" y="2338298"/>
            <a:ext cx="1598237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 narrows </a:t>
            </a: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the results</a:t>
            </a: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95B95376-9817-60EC-CB3C-4490FF4A8719}"/>
              </a:ext>
            </a:extLst>
          </p:cNvPr>
          <p:cNvSpPr/>
          <p:nvPr/>
        </p:nvSpPr>
        <p:spPr>
          <a:xfrm>
            <a:off x="5372737" y="1453114"/>
            <a:ext cx="916364" cy="91636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1">
            <a:gsLst>
              <a:gs pos="0">
                <a:srgbClr val="4DA8EA">
                  <a:alpha val="85000"/>
                </a:srgbClr>
              </a:gs>
              <a:gs pos="100000">
                <a:srgbClr val="00D856">
                  <a:alpha val="85000"/>
                </a:srgbClr>
              </a:gs>
            </a:gsLst>
            <a:lin ang="0"/>
          </a:gradFill>
          <a:ln w="9525" cap="sq">
            <a:solidFill>
              <a:srgbClr val="FFFFFF">
                <a:alpha val="84706"/>
              </a:srgbClr>
            </a:solidFill>
            <a:prstDash val="solid"/>
            <a:miter/>
          </a:ln>
        </p:spPr>
        <p:txBody>
          <a:bodyPr anchor="ctr"/>
          <a:lstStyle/>
          <a:p>
            <a:pPr algn="ctr" defTabSz="457223"/>
            <a:r>
              <a:rPr lang="en-IN" sz="1800" b="1" dirty="0">
                <a:solidFill>
                  <a:prstClr val="white"/>
                </a:solidFill>
                <a:latin typeface="Calibri"/>
              </a:rPr>
              <a:t>OR</a:t>
            </a: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385E9A91-471B-1361-7AEA-39B9CAFE1A20}"/>
              </a:ext>
            </a:extLst>
          </p:cNvPr>
          <p:cNvSpPr txBox="1"/>
          <p:nvPr/>
        </p:nvSpPr>
        <p:spPr>
          <a:xfrm>
            <a:off x="5090261" y="2338298"/>
            <a:ext cx="1598237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broadens</a:t>
            </a: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 the results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602D8A0-4D51-0A14-AD55-F1B50F34A8B4}"/>
              </a:ext>
            </a:extLst>
          </p:cNvPr>
          <p:cNvGraphicFramePr>
            <a:graphicFrameLocks noGrp="1"/>
          </p:cNvGraphicFramePr>
          <p:nvPr/>
        </p:nvGraphicFramePr>
        <p:xfrm>
          <a:off x="2290361" y="2774748"/>
          <a:ext cx="1298638" cy="9525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98638">
                  <a:extLst>
                    <a:ext uri="{9D8B030D-6E8A-4147-A177-3AD203B41FA5}">
                      <a16:colId xmlns:a16="http://schemas.microsoft.com/office/drawing/2014/main" val="62162966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It needs all conditions to be true</a:t>
                      </a:r>
                      <a:endParaRPr lang="en-IN" sz="1200" dirty="0"/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69845198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8F51387-464F-AD68-4808-A42014FF08EF}"/>
              </a:ext>
            </a:extLst>
          </p:cNvPr>
          <p:cNvGraphicFramePr>
            <a:graphicFrameLocks noGrp="1"/>
          </p:cNvGraphicFramePr>
          <p:nvPr/>
        </p:nvGraphicFramePr>
        <p:xfrm>
          <a:off x="5181600" y="2774748"/>
          <a:ext cx="1298638" cy="9525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98638">
                  <a:extLst>
                    <a:ext uri="{9D8B030D-6E8A-4147-A177-3AD203B41FA5}">
                      <a16:colId xmlns:a16="http://schemas.microsoft.com/office/drawing/2014/main" val="62162966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It works if even one condition is true</a:t>
                      </a:r>
                      <a:endParaRPr lang="en-IN" sz="1200" dirty="0"/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698451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9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4" grpId="0" animBg="1"/>
      <p:bldP spid="1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E3F79-7640-26D3-DB68-A7A757EBB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64626CC-7410-9D46-377E-E277C61F3C18}"/>
              </a:ext>
            </a:extLst>
          </p:cNvPr>
          <p:cNvSpPr/>
          <p:nvPr/>
        </p:nvSpPr>
        <p:spPr>
          <a:xfrm>
            <a:off x="0" y="5116624"/>
            <a:ext cx="9144000" cy="26876"/>
          </a:xfrm>
          <a:prstGeom prst="line">
            <a:avLst/>
          </a:prstGeom>
          <a:ln w="127000" cap="flat">
            <a:gradFill>
              <a:gsLst>
                <a:gs pos="0">
                  <a:srgbClr val="4DA8EA">
                    <a:alpha val="100000"/>
                  </a:srgbClr>
                </a:gs>
                <a:gs pos="100000">
                  <a:srgbClr val="00D85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5A0FDC5-B243-FE41-5A94-E9E8D722F38A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Arithmetic Operators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FEB6D718-0272-8D8F-9BD6-39551E7F6009}"/>
              </a:ext>
            </a:extLst>
          </p:cNvPr>
          <p:cNvSpPr txBox="1"/>
          <p:nvPr/>
        </p:nvSpPr>
        <p:spPr>
          <a:xfrm>
            <a:off x="2379839" y="2390126"/>
            <a:ext cx="4796819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addition, subtraction, multiplication, division, and modulus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3F513-25A5-6DA9-6794-F6A781ADD203}"/>
              </a:ext>
            </a:extLst>
          </p:cNvPr>
          <p:cNvSpPr txBox="1"/>
          <p:nvPr/>
        </p:nvSpPr>
        <p:spPr>
          <a:xfrm>
            <a:off x="1028700" y="1730586"/>
            <a:ext cx="1483535" cy="538709"/>
          </a:xfrm>
          <a:prstGeom prst="rect">
            <a:avLst/>
          </a:prstGeom>
        </p:spPr>
        <p:txBody>
          <a:bodyPr lIns="25400" tIns="25400" rIns="25400" bIns="25400" rtlCol="0" anchor="ctr"/>
          <a:lstStyle/>
          <a:p>
            <a:pPr algn="ctr" defTabSz="457223">
              <a:lnSpc>
                <a:spcPts val="1330"/>
              </a:lnSpc>
              <a:spcBef>
                <a:spcPct val="0"/>
              </a:spcBef>
              <a:defRPr/>
            </a:pPr>
            <a:endParaRPr sz="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47BE0-AAB7-D95E-E89B-DBB2AD679366}"/>
              </a:ext>
            </a:extLst>
          </p:cNvPr>
          <p:cNvSpPr/>
          <p:nvPr/>
        </p:nvSpPr>
        <p:spPr>
          <a:xfrm>
            <a:off x="3487333" y="1954906"/>
            <a:ext cx="342900" cy="320087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2000" b="1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EF3A1-DCF3-3FB1-CCE8-740D303257E5}"/>
              </a:ext>
            </a:extLst>
          </p:cNvPr>
          <p:cNvSpPr/>
          <p:nvPr/>
        </p:nvSpPr>
        <p:spPr>
          <a:xfrm>
            <a:off x="3961340" y="1949315"/>
            <a:ext cx="342900" cy="320087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2000" b="1" dirty="0">
                <a:solidFill>
                  <a:prstClr val="black"/>
                </a:solidFill>
                <a:latin typeface="Calibri"/>
              </a:rPr>
              <a:t>-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7ADD5A-C906-0BF4-8989-9D288BDB18DB}"/>
              </a:ext>
            </a:extLst>
          </p:cNvPr>
          <p:cNvSpPr/>
          <p:nvPr/>
        </p:nvSpPr>
        <p:spPr>
          <a:xfrm>
            <a:off x="4435348" y="1943725"/>
            <a:ext cx="342900" cy="320087"/>
          </a:xfrm>
          <a:prstGeom prst="roundRect">
            <a:avLst/>
          </a:prstGeom>
          <a:noFill/>
          <a:ln>
            <a:solidFill>
              <a:srgbClr val="54D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2000" b="1" dirty="0">
                <a:solidFill>
                  <a:prstClr val="black"/>
                </a:solidFill>
                <a:latin typeface="Calibri"/>
              </a:rPr>
              <a:t>*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37D213-574F-0E34-94E3-049603D53855}"/>
              </a:ext>
            </a:extLst>
          </p:cNvPr>
          <p:cNvSpPr/>
          <p:nvPr/>
        </p:nvSpPr>
        <p:spPr>
          <a:xfrm>
            <a:off x="4909355" y="1938134"/>
            <a:ext cx="342900" cy="320087"/>
          </a:xfrm>
          <a:prstGeom prst="roundRect">
            <a:avLst/>
          </a:prstGeom>
          <a:noFill/>
          <a:ln>
            <a:solidFill>
              <a:srgbClr val="2FDE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600" b="1" dirty="0">
                <a:solidFill>
                  <a:prstClr val="black"/>
                </a:solidFill>
                <a:latin typeface="Calibri"/>
              </a:rPr>
              <a:t>/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017198-224F-B83E-E30E-97ECEC2440A1}"/>
              </a:ext>
            </a:extLst>
          </p:cNvPr>
          <p:cNvSpPr/>
          <p:nvPr/>
        </p:nvSpPr>
        <p:spPr>
          <a:xfrm>
            <a:off x="5383363" y="1932544"/>
            <a:ext cx="342900" cy="320087"/>
          </a:xfrm>
          <a:prstGeom prst="roundRect">
            <a:avLst/>
          </a:prstGeom>
          <a:noFill/>
          <a:ln>
            <a:solidFill>
              <a:srgbClr val="2FDE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2000" b="1" dirty="0">
                <a:solidFill>
                  <a:prstClr val="black"/>
                </a:solidFill>
                <a:latin typeface="Calibri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72913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 animBg="1"/>
      <p:bldP spid="10" grpId="0" animBg="1"/>
      <p:bldP spid="11" grpId="0" animBg="1"/>
      <p:bldP spid="1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F0088-9384-94A8-351B-B8C5DEBA4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9">
            <a:extLst>
              <a:ext uri="{FF2B5EF4-FFF2-40B4-BE49-F238E27FC236}">
                <a16:creationId xmlns:a16="http://schemas.microsoft.com/office/drawing/2014/main" id="{1226F318-5D7A-2236-BD8A-A979C9599E8F}"/>
              </a:ext>
            </a:extLst>
          </p:cNvPr>
          <p:cNvSpPr/>
          <p:nvPr/>
        </p:nvSpPr>
        <p:spPr>
          <a:xfrm>
            <a:off x="764933" y="971550"/>
            <a:ext cx="3928965" cy="0"/>
          </a:xfrm>
          <a:prstGeom prst="line">
            <a:avLst/>
          </a:prstGeom>
          <a:ln w="19050" cap="flat">
            <a:gradFill>
              <a:gsLst>
                <a:gs pos="0">
                  <a:srgbClr val="4DA8EA">
                    <a:alpha val="100000"/>
                  </a:srgbClr>
                </a:gs>
                <a:gs pos="100000">
                  <a:srgbClr val="00D85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0E708D2-C42C-12F9-1A2B-24E9959ABAD3}"/>
              </a:ext>
            </a:extLst>
          </p:cNvPr>
          <p:cNvSpPr txBox="1"/>
          <p:nvPr/>
        </p:nvSpPr>
        <p:spPr>
          <a:xfrm>
            <a:off x="764934" y="2259812"/>
            <a:ext cx="5789833" cy="616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5366"/>
              </a:lnSpc>
              <a:defRPr/>
            </a:pPr>
            <a:r>
              <a:rPr lang="en-US" sz="2700" b="1" dirty="0">
                <a:latin typeface="Poppins Bold"/>
                <a:ea typeface="Poppins Bold"/>
                <a:cs typeface="Poppins Bold"/>
                <a:sym typeface="Poppins Bold"/>
              </a:rPr>
              <a:t>String Functions &amp; Operators </a:t>
            </a:r>
          </a:p>
        </p:txBody>
      </p:sp>
      <p:sp>
        <p:nvSpPr>
          <p:cNvPr id="31" name="AutoShape 2">
            <a:extLst>
              <a:ext uri="{FF2B5EF4-FFF2-40B4-BE49-F238E27FC236}">
                <a16:creationId xmlns:a16="http://schemas.microsoft.com/office/drawing/2014/main" id="{C37C2530-B365-F85E-991F-3A6913DDB9A4}"/>
              </a:ext>
            </a:extLst>
          </p:cNvPr>
          <p:cNvSpPr/>
          <p:nvPr/>
        </p:nvSpPr>
        <p:spPr>
          <a:xfrm>
            <a:off x="0" y="5116624"/>
            <a:ext cx="9144000" cy="26876"/>
          </a:xfrm>
          <a:prstGeom prst="line">
            <a:avLst/>
          </a:prstGeom>
          <a:ln w="127000" cap="flat">
            <a:gradFill>
              <a:gsLst>
                <a:gs pos="0">
                  <a:srgbClr val="4DA8EA">
                    <a:alpha val="100000"/>
                  </a:srgbClr>
                </a:gs>
                <a:gs pos="100000">
                  <a:srgbClr val="00D85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03DE676E-A32F-B2EC-D8A2-921CCFE42552}"/>
              </a:ext>
            </a:extLst>
          </p:cNvPr>
          <p:cNvSpPr txBox="1"/>
          <p:nvPr/>
        </p:nvSpPr>
        <p:spPr>
          <a:xfrm>
            <a:off x="852757" y="577694"/>
            <a:ext cx="1733702" cy="1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457223">
              <a:lnSpc>
                <a:spcPts val="1400"/>
              </a:lnSpc>
              <a:spcBef>
                <a:spcPct val="0"/>
              </a:spcBef>
              <a:defRPr/>
            </a:pPr>
            <a:r>
              <a:rPr lang="en-US" sz="1000" dirty="0" err="1">
                <a:latin typeface="Poppins"/>
                <a:ea typeface="Poppins"/>
                <a:cs typeface="Poppins"/>
                <a:sym typeface="Poppins"/>
              </a:rPr>
              <a:t>Thinknyx</a:t>
            </a:r>
            <a:r>
              <a:rPr lang="en-US" sz="1000" dirty="0">
                <a:latin typeface="Poppins"/>
                <a:ea typeface="Poppins"/>
                <a:cs typeface="Poppins"/>
                <a:sym typeface="Poppins"/>
              </a:rPr>
              <a:t> Technologies LLP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21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A9A9D-1AE6-103D-42D0-E4B24D0DB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>
            <a:extLst>
              <a:ext uri="{FF2B5EF4-FFF2-40B4-BE49-F238E27FC236}">
                <a16:creationId xmlns:a16="http://schemas.microsoft.com/office/drawing/2014/main" id="{54C9517D-9F5C-E580-9062-8E6DC172CEBD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 String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C1421D-33D8-5B6C-ECEE-A61CFED2888D}"/>
              </a:ext>
            </a:extLst>
          </p:cNvPr>
          <p:cNvGrpSpPr/>
          <p:nvPr/>
        </p:nvGrpSpPr>
        <p:grpSpPr>
          <a:xfrm>
            <a:off x="1264116" y="1176010"/>
            <a:ext cx="1483535" cy="403559"/>
            <a:chOff x="1638627" y="3602692"/>
            <a:chExt cx="2967069" cy="80711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B032FFF-1A83-FA2B-0378-287E71EE1280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26">
              <a:extLst>
                <a:ext uri="{FF2B5EF4-FFF2-40B4-BE49-F238E27FC236}">
                  <a16:creationId xmlns:a16="http://schemas.microsoft.com/office/drawing/2014/main" id="{685B54B3-3FB7-3671-F273-4C1A20B311B6}"/>
                </a:ext>
              </a:extLst>
            </p:cNvPr>
            <p:cNvSpPr txBox="1"/>
            <p:nvPr/>
          </p:nvSpPr>
          <p:spPr>
            <a:xfrm>
              <a:off x="1770163" y="3859200"/>
              <a:ext cx="2703997" cy="369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String</a:t>
              </a:r>
            </a:p>
          </p:txBody>
        </p:sp>
      </p:grpSp>
      <p:sp>
        <p:nvSpPr>
          <p:cNvPr id="10" name="TextBox 26">
            <a:extLst>
              <a:ext uri="{FF2B5EF4-FFF2-40B4-BE49-F238E27FC236}">
                <a16:creationId xmlns:a16="http://schemas.microsoft.com/office/drawing/2014/main" id="{012D5168-3481-186D-F997-4DB0E7F58A43}"/>
              </a:ext>
            </a:extLst>
          </p:cNvPr>
          <p:cNvSpPr txBox="1"/>
          <p:nvPr/>
        </p:nvSpPr>
        <p:spPr>
          <a:xfrm>
            <a:off x="2830351" y="1176008"/>
            <a:ext cx="4796819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~ sequence of characters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AC0D40-6F17-6ABA-EC6C-7ABB248D187B}"/>
              </a:ext>
            </a:extLst>
          </p:cNvPr>
          <p:cNvSpPr/>
          <p:nvPr/>
        </p:nvSpPr>
        <p:spPr>
          <a:xfrm>
            <a:off x="3150467" y="1628083"/>
            <a:ext cx="1420667" cy="376836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Names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655B2B-529A-7567-C176-EE0B40B67B91}"/>
              </a:ext>
            </a:extLst>
          </p:cNvPr>
          <p:cNvSpPr/>
          <p:nvPr/>
        </p:nvSpPr>
        <p:spPr>
          <a:xfrm>
            <a:off x="3154701" y="2185736"/>
            <a:ext cx="1420667" cy="376836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Email addresses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0FFCE8-F403-7369-5F6B-51D558DC9DD5}"/>
              </a:ext>
            </a:extLst>
          </p:cNvPr>
          <p:cNvSpPr/>
          <p:nvPr/>
        </p:nvSpPr>
        <p:spPr>
          <a:xfrm>
            <a:off x="3158067" y="2743388"/>
            <a:ext cx="1413933" cy="376836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Text data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62E4370-121A-C085-8671-77F0BBCFF1EB}"/>
              </a:ext>
            </a:extLst>
          </p:cNvPr>
          <p:cNvSpPr/>
          <p:nvPr/>
        </p:nvSpPr>
        <p:spPr>
          <a:xfrm>
            <a:off x="2747648" y="3336932"/>
            <a:ext cx="5524500" cy="4738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23"/>
            <a:r>
              <a:rPr lang="en-US" sz="12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~format</a:t>
            </a:r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2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analyze</a:t>
            </a:r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or </a:t>
            </a:r>
            <a:r>
              <a:rPr lang="en-US" sz="12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clean</a:t>
            </a:r>
            <a:r>
              <a:rPr lang="en-US" sz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strings in our queries</a:t>
            </a:r>
            <a:endParaRPr lang="en-IN" sz="12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707E5B4-5993-D480-90FF-4E0153D2FA2D}"/>
              </a:ext>
            </a:extLst>
          </p:cNvPr>
          <p:cNvSpPr/>
          <p:nvPr/>
        </p:nvSpPr>
        <p:spPr>
          <a:xfrm>
            <a:off x="2879403" y="3854671"/>
            <a:ext cx="1971262" cy="752850"/>
          </a:xfrm>
          <a:prstGeom prst="roundRect">
            <a:avLst/>
          </a:prstGeom>
          <a:noFill/>
          <a:ln>
            <a:solidFill>
              <a:srgbClr val="57D2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23"/>
            <a:r>
              <a:rPr lang="en-IN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Built-in string functions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344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6" grpId="0" animBg="1"/>
      <p:bldP spid="18" grpId="0" animBg="1"/>
      <p:bldP spid="25" grpId="0" animBg="1"/>
      <p:bldP spid="3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8D7DF-0BF3-35C7-A006-DBDE8B700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>
            <a:extLst>
              <a:ext uri="{FF2B5EF4-FFF2-40B4-BE49-F238E27FC236}">
                <a16:creationId xmlns:a16="http://schemas.microsoft.com/office/drawing/2014/main" id="{7E033F29-2572-BCDB-5D0D-A544AE8094CC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 String Functions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D4FFFE-8CD0-06BA-D405-7CA122B3C1A5}"/>
              </a:ext>
            </a:extLst>
          </p:cNvPr>
          <p:cNvGrpSpPr/>
          <p:nvPr/>
        </p:nvGrpSpPr>
        <p:grpSpPr>
          <a:xfrm>
            <a:off x="2259353" y="1255306"/>
            <a:ext cx="1828800" cy="602945"/>
            <a:chOff x="1638627" y="3602692"/>
            <a:chExt cx="2967069" cy="807119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90EB9560-AD4D-9CF7-D40E-205FDED8D4DE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TextBox 26">
              <a:extLst>
                <a:ext uri="{FF2B5EF4-FFF2-40B4-BE49-F238E27FC236}">
                  <a16:creationId xmlns:a16="http://schemas.microsoft.com/office/drawing/2014/main" id="{F85E2842-E97E-E5B9-0DC8-7ADEB94BA4C9}"/>
                </a:ext>
              </a:extLst>
            </p:cNvPr>
            <p:cNvSpPr txBox="1"/>
            <p:nvPr/>
          </p:nvSpPr>
          <p:spPr>
            <a:xfrm>
              <a:off x="1770163" y="3920351"/>
              <a:ext cx="2703996" cy="247542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UPPER()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344D4E-6EF1-790F-40E9-E20D8F51F067}"/>
              </a:ext>
            </a:extLst>
          </p:cNvPr>
          <p:cNvGrpSpPr/>
          <p:nvPr/>
        </p:nvGrpSpPr>
        <p:grpSpPr>
          <a:xfrm>
            <a:off x="5459753" y="1253189"/>
            <a:ext cx="1828800" cy="602945"/>
            <a:chOff x="1638627" y="3602692"/>
            <a:chExt cx="2967069" cy="807119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D13343BF-CCCE-43AD-34BC-9E91478C4FBD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TextBox 26">
              <a:extLst>
                <a:ext uri="{FF2B5EF4-FFF2-40B4-BE49-F238E27FC236}">
                  <a16:creationId xmlns:a16="http://schemas.microsoft.com/office/drawing/2014/main" id="{EF441C68-CF62-9E75-8963-C558F5942135}"/>
                </a:ext>
              </a:extLst>
            </p:cNvPr>
            <p:cNvSpPr txBox="1"/>
            <p:nvPr/>
          </p:nvSpPr>
          <p:spPr>
            <a:xfrm>
              <a:off x="1770163" y="3920352"/>
              <a:ext cx="2703996" cy="247542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LOWER()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6EF4859-33B7-5F82-4D2D-2AB0698605B6}"/>
              </a:ext>
            </a:extLst>
          </p:cNvPr>
          <p:cNvSpPr txBox="1"/>
          <p:nvPr/>
        </p:nvSpPr>
        <p:spPr>
          <a:xfrm>
            <a:off x="1849778" y="1958225"/>
            <a:ext cx="2647951" cy="527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spcBef>
                <a:spcPct val="0"/>
              </a:spcBef>
              <a:defRPr sz="2400">
                <a:latin typeface="Poppins"/>
                <a:ea typeface="Poppins"/>
                <a:cs typeface="Poppins"/>
              </a:defRPr>
            </a:lvl1pPr>
          </a:lstStyle>
          <a:p>
            <a:pPr defTabSz="457223">
              <a:lnSpc>
                <a:spcPct val="150000"/>
              </a:lnSpc>
            </a:pPr>
            <a:r>
              <a:rPr lang="en-IN" sz="1200" dirty="0">
                <a:solidFill>
                  <a:prstClr val="black"/>
                </a:solidFill>
              </a:rPr>
              <a:t>Converts all characters in a string to uppercase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7DDA0F65-40F3-2891-D947-21D1A03E1E21}"/>
              </a:ext>
            </a:extLst>
          </p:cNvPr>
          <p:cNvSpPr txBox="1"/>
          <p:nvPr/>
        </p:nvSpPr>
        <p:spPr>
          <a:xfrm>
            <a:off x="835642" y="3303033"/>
            <a:ext cx="823076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2DA77014-F5C7-165F-6DEB-1300A09799FD}"/>
              </a:ext>
            </a:extLst>
          </p:cNvPr>
          <p:cNvSpPr txBox="1"/>
          <p:nvPr/>
        </p:nvSpPr>
        <p:spPr>
          <a:xfrm>
            <a:off x="1813831" y="2644730"/>
            <a:ext cx="3534379" cy="1793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UPPER()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Command: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SELECT UPPER('hello world');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Output: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HELLO WORLD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C25EDB-67ED-8D4E-5705-F473C1A39B16}"/>
              </a:ext>
            </a:extLst>
          </p:cNvPr>
          <p:cNvSpPr txBox="1"/>
          <p:nvPr/>
        </p:nvSpPr>
        <p:spPr>
          <a:xfrm>
            <a:off x="5050178" y="1955503"/>
            <a:ext cx="2647951" cy="527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spcBef>
                <a:spcPct val="0"/>
              </a:spcBef>
              <a:defRPr sz="2400">
                <a:latin typeface="Poppins"/>
                <a:ea typeface="Poppins"/>
                <a:cs typeface="Poppins"/>
              </a:defRPr>
            </a:lvl1pPr>
          </a:lstStyle>
          <a:p>
            <a:pPr defTabSz="457223">
              <a:lnSpc>
                <a:spcPct val="150000"/>
              </a:lnSpc>
            </a:pPr>
            <a:r>
              <a:rPr lang="en-US" sz="1200" dirty="0">
                <a:solidFill>
                  <a:prstClr val="black"/>
                </a:solidFill>
              </a:rPr>
              <a:t>Converts the entire string to lowercase</a:t>
            </a:r>
            <a:endParaRPr lang="en-IN" sz="1200" dirty="0">
              <a:solidFill>
                <a:prstClr val="black"/>
              </a:solidFill>
            </a:endParaRP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AC4E7458-97D2-E3E0-AF0B-D4DA44DEA7C9}"/>
              </a:ext>
            </a:extLst>
          </p:cNvPr>
          <p:cNvSpPr txBox="1"/>
          <p:nvPr/>
        </p:nvSpPr>
        <p:spPr>
          <a:xfrm>
            <a:off x="5348210" y="2622507"/>
            <a:ext cx="3534379" cy="1793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LOWER()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Command: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SELECT LOWER('HELLO WORLD');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Output: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hello world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9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1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2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23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64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1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2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23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64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5C89D-9036-08B5-E44D-F0C5DB192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4CA7303-85D7-CAEE-1635-D33D92B2F147}"/>
              </a:ext>
            </a:extLst>
          </p:cNvPr>
          <p:cNvSpPr/>
          <p:nvPr/>
        </p:nvSpPr>
        <p:spPr>
          <a:xfrm>
            <a:off x="0" y="5116624"/>
            <a:ext cx="9144000" cy="26876"/>
          </a:xfrm>
          <a:prstGeom prst="line">
            <a:avLst/>
          </a:prstGeom>
          <a:ln w="127000" cap="flat">
            <a:gradFill>
              <a:gsLst>
                <a:gs pos="0">
                  <a:srgbClr val="4DA8EA">
                    <a:alpha val="100000"/>
                  </a:srgbClr>
                </a:gs>
                <a:gs pos="100000">
                  <a:srgbClr val="00D85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0DDBBD5-A912-85AC-0E97-01AA3C1CB52D}"/>
              </a:ext>
            </a:extLst>
          </p:cNvPr>
          <p:cNvSpPr txBox="1"/>
          <p:nvPr/>
        </p:nvSpPr>
        <p:spPr>
          <a:xfrm>
            <a:off x="739025" y="162567"/>
            <a:ext cx="7023775" cy="482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ts val="4160"/>
              </a:lnSpc>
            </a:pPr>
            <a:r>
              <a:rPr lang="en-US" sz="2200" b="1" dirty="0">
                <a:latin typeface="Poppins Bold"/>
                <a:ea typeface="Poppins Bold"/>
                <a:cs typeface="Poppins Bold"/>
                <a:sym typeface="Poppins Bold"/>
              </a:rPr>
              <a:t> String Functions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6AF34F-C62F-924B-8773-27D742701A6A}"/>
              </a:ext>
            </a:extLst>
          </p:cNvPr>
          <p:cNvGrpSpPr/>
          <p:nvPr/>
        </p:nvGrpSpPr>
        <p:grpSpPr>
          <a:xfrm>
            <a:off x="3733799" y="1469557"/>
            <a:ext cx="1676400" cy="557771"/>
            <a:chOff x="1638627" y="3602692"/>
            <a:chExt cx="2967069" cy="807119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AF9FC293-397B-B627-6CB8-9B4A2C612E37}"/>
                </a:ext>
              </a:extLst>
            </p:cNvPr>
            <p:cNvSpPr/>
            <p:nvPr/>
          </p:nvSpPr>
          <p:spPr>
            <a:xfrm>
              <a:off x="1638627" y="3602692"/>
              <a:ext cx="2967069" cy="807119"/>
            </a:xfrm>
            <a:custGeom>
              <a:avLst/>
              <a:gdLst/>
              <a:ahLst/>
              <a:cxnLst/>
              <a:rect l="l" t="t" r="r" b="b"/>
              <a:pathLst>
                <a:path w="418225" h="113768">
                  <a:moveTo>
                    <a:pt x="56884" y="0"/>
                  </a:moveTo>
                  <a:lnTo>
                    <a:pt x="361341" y="0"/>
                  </a:lnTo>
                  <a:cubicBezTo>
                    <a:pt x="376427" y="0"/>
                    <a:pt x="390896" y="5993"/>
                    <a:pt x="401564" y="16661"/>
                  </a:cubicBezTo>
                  <a:cubicBezTo>
                    <a:pt x="412232" y="27329"/>
                    <a:pt x="418225" y="41797"/>
                    <a:pt x="418225" y="56884"/>
                  </a:cubicBezTo>
                  <a:lnTo>
                    <a:pt x="418225" y="56884"/>
                  </a:lnTo>
                  <a:cubicBezTo>
                    <a:pt x="418225" y="88300"/>
                    <a:pt x="392757" y="113768"/>
                    <a:pt x="36134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DA8EA">
                    <a:alpha val="85000"/>
                  </a:srgbClr>
                </a:gs>
                <a:gs pos="100000">
                  <a:srgbClr val="00D856">
                    <a:alpha val="85000"/>
                  </a:srgbClr>
                </a:gs>
              </a:gsLst>
              <a:lin ang="0"/>
            </a:gradFill>
            <a:ln w="9525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  <p:txBody>
            <a:bodyPr/>
            <a:lstStyle/>
            <a:p>
              <a:pPr defTabSz="457223"/>
              <a:endParaRPr lang="en-IN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TextBox 26">
              <a:extLst>
                <a:ext uri="{FF2B5EF4-FFF2-40B4-BE49-F238E27FC236}">
                  <a16:creationId xmlns:a16="http://schemas.microsoft.com/office/drawing/2014/main" id="{E518B3D0-0986-FAEC-3B56-BAE0F72D1188}"/>
                </a:ext>
              </a:extLst>
            </p:cNvPr>
            <p:cNvSpPr txBox="1"/>
            <p:nvPr/>
          </p:nvSpPr>
          <p:spPr>
            <a:xfrm>
              <a:off x="1770163" y="3910329"/>
              <a:ext cx="2703996" cy="26759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 defTabSz="457223">
                <a:lnSpc>
                  <a:spcPts val="1400"/>
                </a:lnSpc>
                <a:spcBef>
                  <a:spcPct val="0"/>
                </a:spcBef>
                <a:defRPr/>
              </a:pPr>
              <a:r>
                <a:rPr lang="en-US" b="1" dirty="0">
                  <a:solidFill>
                    <a:prstClr val="white"/>
                  </a:solidFill>
                  <a:latin typeface="Poppins"/>
                  <a:ea typeface="Poppins"/>
                  <a:cs typeface="Poppins"/>
                  <a:sym typeface="Poppins"/>
                </a:rPr>
                <a:t>LENGTH()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493D76-7C67-8092-EF5F-C844792EE527}"/>
              </a:ext>
            </a:extLst>
          </p:cNvPr>
          <p:cNvSpPr txBox="1"/>
          <p:nvPr/>
        </p:nvSpPr>
        <p:spPr>
          <a:xfrm>
            <a:off x="2652711" y="2159287"/>
            <a:ext cx="3838577" cy="250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spcBef>
                <a:spcPct val="0"/>
              </a:spcBef>
              <a:defRPr sz="2400">
                <a:latin typeface="Poppins"/>
                <a:ea typeface="Poppins"/>
                <a:cs typeface="Poppins"/>
              </a:defRPr>
            </a:lvl1pPr>
          </a:lstStyle>
          <a:p>
            <a:pPr defTabSz="457223">
              <a:lnSpc>
                <a:spcPct val="150000"/>
              </a:lnSpc>
            </a:pPr>
            <a:r>
              <a:rPr lang="en-US" sz="1200" dirty="0">
                <a:solidFill>
                  <a:prstClr val="black"/>
                </a:solidFill>
              </a:rPr>
              <a:t>Returns the number of characters in a given string</a:t>
            </a:r>
            <a:endParaRPr lang="en-IN" sz="1200" dirty="0">
              <a:solidFill>
                <a:prstClr val="black"/>
              </a:solidFill>
            </a:endParaRPr>
          </a:p>
        </p:txBody>
      </p:sp>
      <p:sp>
        <p:nvSpPr>
          <p:cNvPr id="10" name="TextBox 26">
            <a:extLst>
              <a:ext uri="{FF2B5EF4-FFF2-40B4-BE49-F238E27FC236}">
                <a16:creationId xmlns:a16="http://schemas.microsoft.com/office/drawing/2014/main" id="{D9CB7AC4-A709-703E-8003-84D20396F2F8}"/>
              </a:ext>
            </a:extLst>
          </p:cNvPr>
          <p:cNvSpPr txBox="1"/>
          <p:nvPr/>
        </p:nvSpPr>
        <p:spPr>
          <a:xfrm>
            <a:off x="914529" y="3027652"/>
            <a:ext cx="823076" cy="32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dirty="0">
                <a:solidFill>
                  <a:prstClr val="black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FC73B69C-83C3-006F-A04D-2F8E6502C2F4}"/>
              </a:ext>
            </a:extLst>
          </p:cNvPr>
          <p:cNvSpPr txBox="1"/>
          <p:nvPr/>
        </p:nvSpPr>
        <p:spPr>
          <a:xfrm>
            <a:off x="1881833" y="2692704"/>
            <a:ext cx="3534379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SELECT LENGTH('PostgreSQL');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 Output: </a:t>
            </a:r>
          </a:p>
          <a:p>
            <a:pPr defTabSz="457223">
              <a:lnSpc>
                <a:spcPct val="200000"/>
              </a:lnSpc>
              <a:spcBef>
                <a:spcPct val="0"/>
              </a:spcBef>
            </a:pPr>
            <a:r>
              <a:rPr lang="en-US" sz="1200" b="1" dirty="0">
                <a:solidFill>
                  <a:prstClr val="white"/>
                </a:solidFill>
                <a:highlight>
                  <a:srgbClr val="000000"/>
                </a:highlight>
                <a:latin typeface="Consolas" panose="020B0609020204030204" pitchFamily="49" charset="0"/>
                <a:ea typeface="Roboto" panose="02000000000000000000" pitchFamily="2" charset="0"/>
                <a:cs typeface="Roboto" panose="02000000000000000000" pitchFamily="2" charset="0"/>
              </a:rPr>
              <a:t>10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66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41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82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|4|1.8|1.5|2.6|5.4|1.6|1.7|0.8|3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|4|1.8|1.5|2.6|5.4|1.6|1.7|0.8|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.8|5.9|1.1|1.1|3.2|2.1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6|3.1|3.1|1.6|7.4|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.8|5.7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7|5|2.3|2.9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.1|8.1|1.9|2.7|4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9|4.7|1.1|1.5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1|7.7|5.3|4.2|7.8|1.1|9.2"/>
</p:tagLst>
</file>

<file path=ppt/theme/theme1.xml><?xml version="1.0" encoding="utf-8"?>
<a:theme xmlns:a="http://schemas.openxmlformats.org/drawingml/2006/main" name="Basic Customizable Company Profile by Slidesgo">
  <a:themeElements>
    <a:clrScheme name="Simple Light">
      <a:dk1>
        <a:srgbClr val="000000"/>
      </a:dk1>
      <a:lt1>
        <a:srgbClr val="FFFFFF"/>
      </a:lt1>
      <a:dk2>
        <a:srgbClr val="040505"/>
      </a:dk2>
      <a:lt2>
        <a:srgbClr val="F3F3F3"/>
      </a:lt2>
      <a:accent1>
        <a:srgbClr val="96CDFF"/>
      </a:accent1>
      <a:accent2>
        <a:srgbClr val="FECEAA"/>
      </a:accent2>
      <a:accent3>
        <a:srgbClr val="99B898"/>
      </a:accent3>
      <a:accent4>
        <a:srgbClr val="60755F"/>
      </a:accent4>
      <a:accent5>
        <a:srgbClr val="F4837D"/>
      </a:accent5>
      <a:accent6>
        <a:srgbClr val="EA4960"/>
      </a:accent6>
      <a:hlink>
        <a:srgbClr val="0405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16299</TotalTime>
  <Words>5243</Words>
  <Application>Microsoft Office PowerPoint</Application>
  <PresentationFormat>On-screen Show (16:9)</PresentationFormat>
  <Paragraphs>1166</Paragraphs>
  <Slides>106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5" baseType="lpstr">
      <vt:lpstr>Consolas</vt:lpstr>
      <vt:lpstr>Poppins Bold</vt:lpstr>
      <vt:lpstr>Calibri</vt:lpstr>
      <vt:lpstr>Open Sans</vt:lpstr>
      <vt:lpstr>Barlow Medium</vt:lpstr>
      <vt:lpstr>Poppins</vt:lpstr>
      <vt:lpstr>Arial</vt:lpstr>
      <vt:lpstr>Barlow Black</vt:lpstr>
      <vt:lpstr>Archivo Black</vt:lpstr>
      <vt:lpstr>Segoe UI</vt:lpstr>
      <vt:lpstr>Montserrat</vt:lpstr>
      <vt:lpstr>Google Sans</vt:lpstr>
      <vt:lpstr>Barlow ExtraBold</vt:lpstr>
      <vt:lpstr>Century</vt:lpstr>
      <vt:lpstr>Wingdings</vt:lpstr>
      <vt:lpstr>Barlow</vt:lpstr>
      <vt:lpstr>Courier New</vt:lpstr>
      <vt:lpstr>Roboto</vt:lpstr>
      <vt:lpstr>Basic Customizable Company Profile by Slidesgo</vt:lpstr>
      <vt:lpstr>SQL</vt:lpstr>
      <vt:lpstr>TABLE OF CONTENTS</vt:lpstr>
      <vt:lpstr>Client/Server Systems</vt:lpstr>
      <vt:lpstr>Why Database?</vt:lpstr>
      <vt:lpstr>Database Servers</vt:lpstr>
      <vt:lpstr>Database Use Case</vt:lpstr>
      <vt:lpstr>Query</vt:lpstr>
      <vt:lpstr>Structured vs Unstructured Data</vt:lpstr>
      <vt:lpstr>Types of Databases</vt:lpstr>
      <vt:lpstr>Centralized Databases</vt:lpstr>
      <vt:lpstr>Distributed Databases</vt:lpstr>
      <vt:lpstr>Distributed Databases</vt:lpstr>
      <vt:lpstr>File-server databases</vt:lpstr>
      <vt:lpstr>Client-server databases</vt:lpstr>
      <vt:lpstr>Structured vs Unstructured Data</vt:lpstr>
      <vt:lpstr>Relational vs NoSQL Databases </vt:lpstr>
      <vt:lpstr>SQL</vt:lpstr>
      <vt:lpstr>RDBMS</vt:lpstr>
      <vt:lpstr>RDBMS</vt:lpstr>
      <vt:lpstr>Relational Database Model</vt:lpstr>
      <vt:lpstr>Scenario for RDBMS</vt:lpstr>
      <vt:lpstr>Features for RDBMS</vt:lpstr>
      <vt:lpstr>Features for RDBMS</vt:lpstr>
      <vt:lpstr>Features for RDBMS</vt:lpstr>
      <vt:lpstr>Keys</vt:lpstr>
      <vt:lpstr>Keys</vt:lpstr>
      <vt:lpstr>Keys</vt:lpstr>
      <vt:lpstr>Features for RDBMS</vt:lpstr>
      <vt:lpstr>Keys</vt:lpstr>
      <vt:lpstr>Keys</vt:lpstr>
      <vt:lpstr>Keys</vt:lpstr>
      <vt:lpstr>Design a Data Structure</vt:lpstr>
      <vt:lpstr>Normalize a Data Structure</vt:lpstr>
      <vt:lpstr>Normalize a Data Structure</vt:lpstr>
      <vt:lpstr>Normalize a Data Structure</vt:lpstr>
      <vt:lpstr>Normalize a Data Structure</vt:lpstr>
      <vt:lpstr>Normalize a Data Structure</vt:lpstr>
      <vt:lpstr>Normalize a Data Structure</vt:lpstr>
      <vt:lpstr>Normalize a Data Structure</vt:lpstr>
      <vt:lpstr>Normalize a Data Structure</vt:lpstr>
      <vt:lpstr>Normalize a Data Structure</vt:lpstr>
      <vt:lpstr>Normalize a Data Structure</vt:lpstr>
      <vt:lpstr>E-R- Diagram</vt:lpstr>
      <vt:lpstr>SQL Server 2022</vt:lpstr>
      <vt:lpstr>Management Studio</vt:lpstr>
      <vt:lpstr> Transact-SQL statements</vt:lpstr>
      <vt:lpstr> Transact-SQL statements</vt:lpstr>
      <vt:lpstr> Transact-SQL statements</vt:lpstr>
      <vt:lpstr> Transact-SQL statements</vt:lpstr>
      <vt:lpstr> Transact-SQL statements</vt:lpstr>
      <vt:lpstr> Transact-SQL statements</vt:lpstr>
      <vt:lpstr> Transact-SQL statements</vt:lpstr>
      <vt:lpstr> Transact-SQL statements</vt:lpstr>
      <vt:lpstr>How to view the documentation for SQL Server</vt:lpstr>
      <vt:lpstr>CREATE DATABASE</vt:lpstr>
      <vt:lpstr>USE DATABASE</vt:lpstr>
      <vt:lpstr>Data Types</vt:lpstr>
      <vt:lpstr>Data Types</vt:lpstr>
      <vt:lpstr>Data Types</vt:lpstr>
      <vt:lpstr>Data Types</vt:lpstr>
      <vt:lpstr>Constraints</vt:lpstr>
      <vt:lpstr>Constraints</vt:lpstr>
      <vt:lpstr>PowerPoint Presentation</vt:lpstr>
      <vt:lpstr>Constraints</vt:lpstr>
      <vt:lpstr>E-R-Diagram Notation</vt:lpstr>
      <vt:lpstr>E-R-Diagram</vt:lpstr>
      <vt:lpstr>E-R-Diagram</vt:lpstr>
      <vt:lpstr>E-R-Diagram</vt:lpstr>
      <vt:lpstr>E-R-Diagram</vt:lpstr>
      <vt:lpstr>Relational Data Model</vt:lpstr>
      <vt:lpstr>E-R-Diagram</vt:lpstr>
      <vt:lpstr>E-R-Diagram</vt:lpstr>
      <vt:lpstr>E-R-Diagram</vt:lpstr>
      <vt:lpstr>E-R-Diagram</vt:lpstr>
      <vt:lpstr>E-R-Diagram</vt:lpstr>
      <vt:lpstr>Degree of Relationship</vt:lpstr>
      <vt:lpstr>Degree of Relationship</vt:lpstr>
      <vt:lpstr>Entity &amp; Entity Set</vt:lpstr>
      <vt:lpstr>Attributes and Types of Attributes</vt:lpstr>
      <vt:lpstr>Relationship Sets</vt:lpstr>
      <vt:lpstr>Relationship Sets</vt:lpstr>
      <vt:lpstr>Constraints</vt:lpstr>
      <vt:lpstr>Constraints</vt:lpstr>
      <vt:lpstr>CREATE TABLE</vt:lpstr>
      <vt:lpstr>INSERT INTO TABLE</vt:lpstr>
      <vt:lpstr>Data Control Language</vt:lpstr>
      <vt:lpstr> Why Relational Database are Important? </vt:lpstr>
      <vt:lpstr> Schema </vt:lpstr>
      <vt:lpstr> Schema </vt:lpstr>
      <vt:lpstr> LIMIT Clause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</dc:title>
  <dc:creator>student</dc:creator>
  <cp:lastModifiedBy>Madhuri Jha</cp:lastModifiedBy>
  <cp:revision>138</cp:revision>
  <dcterms:modified xsi:type="dcterms:W3CDTF">2025-08-13T15:30:24Z</dcterms:modified>
</cp:coreProperties>
</file>